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1"/>
  </p:sldMasterIdLst>
  <p:notesMasterIdLst>
    <p:notesMasterId r:id="rId17"/>
  </p:notesMasterIdLst>
  <p:sldIdLst>
    <p:sldId id="2047" r:id="rId2"/>
    <p:sldId id="462" r:id="rId3"/>
    <p:sldId id="2046" r:id="rId4"/>
    <p:sldId id="2088" r:id="rId5"/>
    <p:sldId id="534" r:id="rId6"/>
    <p:sldId id="2089" r:id="rId7"/>
    <p:sldId id="2091" r:id="rId8"/>
    <p:sldId id="2092" r:id="rId9"/>
    <p:sldId id="2075" r:id="rId10"/>
    <p:sldId id="2083" r:id="rId11"/>
    <p:sldId id="2084" r:id="rId12"/>
    <p:sldId id="2093" r:id="rId13"/>
    <p:sldId id="2072" r:id="rId14"/>
    <p:sldId id="495" r:id="rId15"/>
    <p:sldId id="2035"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92"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51D41"/>
    <a:srgbClr val="DCDAF2"/>
    <a:srgbClr val="8EC63F"/>
    <a:srgbClr val="FFFFFF"/>
    <a:srgbClr val="282362"/>
    <a:srgbClr val="5461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93" autoAdjust="0"/>
    <p:restoredTop sz="74221" autoAdjust="0"/>
  </p:normalViewPr>
  <p:slideViewPr>
    <p:cSldViewPr snapToGrid="0" showGuides="1">
      <p:cViewPr varScale="1">
        <p:scale>
          <a:sx n="72" d="100"/>
          <a:sy n="72" d="100"/>
        </p:scale>
        <p:origin x="840" y="176"/>
      </p:cViewPr>
      <p:guideLst>
        <p:guide orient="horz" pos="4292"/>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993DAB-158A-5A4F-9571-82C3F1CD5879}" type="datetimeFigureOut">
              <a:rPr lang="fr-FR" smtClean="0"/>
              <a:t>11/03/2020</a:t>
            </a:fld>
            <a:endParaRPr lang="fr-FR"/>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CH"/>
              <a:t>Cliquez pour modifier les styles du texte du masque</a:t>
            </a:r>
          </a:p>
          <a:p>
            <a:pPr lvl="1"/>
            <a:r>
              <a:rPr lang="fr-CH"/>
              <a:t>Deuxième niveau</a:t>
            </a:r>
          </a:p>
          <a:p>
            <a:pPr lvl="2"/>
            <a:r>
              <a:rPr lang="fr-CH"/>
              <a:t>Troisième niveau</a:t>
            </a:r>
          </a:p>
          <a:p>
            <a:pPr lvl="3"/>
            <a:r>
              <a:rPr lang="fr-CH"/>
              <a:t>Quatrième niveau</a:t>
            </a:r>
          </a:p>
          <a:p>
            <a:pPr lvl="4"/>
            <a:r>
              <a:rPr lang="fr-CH"/>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1EB006-2DD9-3946-AF15-09AAE92EA1EA}" type="slidenum">
              <a:rPr lang="fr-FR" smtClean="0"/>
              <a:t>‹#›</a:t>
            </a:fld>
            <a:endParaRPr lang="fr-FR"/>
          </a:p>
        </p:txBody>
      </p:sp>
    </p:spTree>
    <p:extLst>
      <p:ext uri="{BB962C8B-B14F-4D97-AF65-F5344CB8AC3E}">
        <p14:creationId xmlns:p14="http://schemas.microsoft.com/office/powerpoint/2010/main" val="15965907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a:t>
            </a:fld>
            <a:endParaRPr lang="en-US" dirty="0"/>
          </a:p>
        </p:txBody>
      </p:sp>
    </p:spTree>
    <p:extLst>
      <p:ext uri="{BB962C8B-B14F-4D97-AF65-F5344CB8AC3E}">
        <p14:creationId xmlns:p14="http://schemas.microsoft.com/office/powerpoint/2010/main" val="3243118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Hive is provides an SQL-like interface. It is actually an MapReduce engine with and HDFS storage backend.</a:t>
            </a:r>
          </a:p>
          <a:p>
            <a:r>
              <a:rPr lang="en-US" dirty="0"/>
              <a:t>It consists of several components:</a:t>
            </a:r>
          </a:p>
          <a:p>
            <a:pPr marL="171450" indent="-171450">
              <a:buFontTx/>
              <a:buChar char="-"/>
            </a:pPr>
            <a:r>
              <a:rPr lang="en-US" dirty="0"/>
              <a:t>A </a:t>
            </a:r>
            <a:r>
              <a:rPr lang="en-US" dirty="0" err="1"/>
              <a:t>metastore</a:t>
            </a:r>
            <a:r>
              <a:rPr lang="en-US" dirty="0"/>
              <a:t>, which contains information about the tables, their schemas, where they are located etc. If you specified location ‘/homes/</a:t>
            </a:r>
            <a:r>
              <a:rPr lang="en-US" dirty="0" err="1"/>
              <a:t>yourname</a:t>
            </a:r>
            <a:r>
              <a:rPr lang="en-US" dirty="0"/>
              <a:t>/hive’ when you created a database this is the directory where the </a:t>
            </a:r>
            <a:r>
              <a:rPr lang="en-US" dirty="0" err="1"/>
              <a:t>metastore</a:t>
            </a:r>
            <a:r>
              <a:rPr lang="en-US" dirty="0"/>
              <a:t> is located on </a:t>
            </a:r>
            <a:r>
              <a:rPr lang="en-US" dirty="0" err="1"/>
              <a:t>hdfs</a:t>
            </a:r>
            <a:r>
              <a:rPr lang="en-US" dirty="0"/>
              <a:t>.</a:t>
            </a:r>
          </a:p>
          <a:p>
            <a:r>
              <a:rPr lang="en-US" dirty="0"/>
              <a:t>- A Driver, this is the components that receives the SQL queries and is responsible of the orchestration between the other components to execute the query and return the results, in the order specified in the graph above.</a:t>
            </a:r>
          </a:p>
          <a:p>
            <a:pPr marL="171450" indent="-171450">
              <a:buFontTx/>
              <a:buChar char="-"/>
            </a:pPr>
            <a:r>
              <a:rPr lang="en-US" dirty="0"/>
              <a:t>A compiler, this component transforms the SQL queries into an optimized DAG of stages, using information it gets from the </a:t>
            </a:r>
            <a:r>
              <a:rPr lang="en-US" dirty="0" err="1"/>
              <a:t>metastore</a:t>
            </a:r>
            <a:r>
              <a:rPr lang="en-US" dirty="0"/>
              <a:t>. A stage is either a map reduce job, a Hive metadata operation, or an HDFS operation.</a:t>
            </a:r>
          </a:p>
          <a:p>
            <a:pPr marL="171450" indent="-171450">
              <a:buFontTx/>
              <a:buChar char="-"/>
            </a:pPr>
            <a:r>
              <a:rPr lang="en-US" dirty="0"/>
              <a:t>An execution engine, is the component responsible for executing the map reduce jobs created by the compiler. Most </a:t>
            </a:r>
            <a:r>
              <a:rPr lang="en-US" dirty="0" err="1"/>
              <a:t>recents</a:t>
            </a:r>
            <a:r>
              <a:rPr lang="en-US" dirty="0"/>
              <a:t> version of Hive uses </a:t>
            </a:r>
            <a:r>
              <a:rPr lang="en-US" dirty="0" err="1"/>
              <a:t>Tez</a:t>
            </a:r>
            <a:r>
              <a:rPr lang="en-US" dirty="0"/>
              <a:t>, which dynamically reconfigure the plan at run time to optimize the uses of available resource.</a:t>
            </a:r>
          </a:p>
          <a:p>
            <a:pPr marL="0" indent="0">
              <a:buFontTx/>
              <a:buNone/>
            </a:pPr>
            <a:endParaRPr lang="en-US" dirty="0"/>
          </a:p>
          <a:p>
            <a:pPr marL="0" indent="0">
              <a:buFontTx/>
              <a:buNone/>
            </a:pPr>
            <a:r>
              <a:rPr lang="en-US" dirty="0"/>
              <a:t>The backend is a Hadoop </a:t>
            </a:r>
            <a:r>
              <a:rPr lang="en-US" dirty="0" err="1"/>
              <a:t>mapreduce</a:t>
            </a:r>
            <a:r>
              <a:rPr lang="en-US" dirty="0"/>
              <a:t> engine. The important point is that data (tables content) is stored in HDFS and SQL queries on the data are transformed into map reduce jobs. It allows you to take any existing CSV, JSON, parquet (or other format), decorate this file with one or more schema meta data with the hive “create external table” (i.e. apply a database schema on it, the info is stored in the </a:t>
            </a:r>
            <a:r>
              <a:rPr lang="en-US" dirty="0" err="1"/>
              <a:t>metastore</a:t>
            </a:r>
            <a:r>
              <a:rPr lang="en-US" dirty="0"/>
              <a:t>), and execute SQL queries which are translated into map reduce jobs on the CSV, JSON, parquet data. In this case dropping an “external” Hive table will remove the </a:t>
            </a:r>
            <a:r>
              <a:rPr lang="en-US" dirty="0" err="1"/>
              <a:t>metastore</a:t>
            </a:r>
            <a:r>
              <a:rPr lang="en-US" dirty="0"/>
              <a:t> data but not the original data itself.</a:t>
            </a:r>
          </a:p>
          <a:p>
            <a:pPr marL="0" indent="0">
              <a:buFontTx/>
              <a:buNone/>
            </a:pPr>
            <a:endParaRPr lang="en-US" dirty="0"/>
          </a:p>
          <a:p>
            <a:pPr marL="0" indent="0">
              <a:buFontTx/>
              <a:buNone/>
            </a:pPr>
            <a:r>
              <a:rPr lang="en-US" dirty="0"/>
              <a:t>Students are encouraged to read https://</a:t>
            </a:r>
            <a:r>
              <a:rPr lang="en-US" dirty="0" err="1"/>
              <a:t>cwiki.apache.org</a:t>
            </a:r>
            <a:r>
              <a:rPr lang="en-US" dirty="0"/>
              <a:t>/confluence/display/Hive/Design for more info.</a:t>
            </a:r>
          </a:p>
          <a:p>
            <a:pPr marL="0" indent="0">
              <a:buFontTx/>
              <a:buNone/>
            </a:pPr>
            <a:endParaRPr lang="en-US" dirty="0"/>
          </a:p>
          <a:p>
            <a:pPr marL="0" indent="0">
              <a:buFontTx/>
              <a:buNone/>
            </a:pPr>
            <a:endParaRPr lang="en-US" dirty="0"/>
          </a:p>
        </p:txBody>
      </p:sp>
      <p:sp>
        <p:nvSpPr>
          <p:cNvPr id="4" name="Slide Number Placeholder 3"/>
          <p:cNvSpPr>
            <a:spLocks noGrp="1"/>
          </p:cNvSpPr>
          <p:nvPr>
            <p:ph type="sldNum" sz="quarter" idx="5"/>
          </p:nvPr>
        </p:nvSpPr>
        <p:spPr/>
        <p:txBody>
          <a:bodyPr/>
          <a:lstStyle/>
          <a:p>
            <a:fld id="{7A1EB006-2DD9-3946-AF15-09AAE92EA1EA}" type="slidenum">
              <a:rPr lang="fr-FR" smtClean="0"/>
              <a:t>11</a:t>
            </a:fld>
            <a:endParaRPr lang="fr-FR"/>
          </a:p>
        </p:txBody>
      </p:sp>
    </p:spTree>
    <p:extLst>
      <p:ext uri="{BB962C8B-B14F-4D97-AF65-F5344CB8AC3E}">
        <p14:creationId xmlns:p14="http://schemas.microsoft.com/office/powerpoint/2010/main" val="499229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13</a:t>
            </a:fld>
            <a:endParaRPr lang="en-US" dirty="0"/>
          </a:p>
        </p:txBody>
      </p:sp>
    </p:spTree>
    <p:extLst>
      <p:ext uri="{BB962C8B-B14F-4D97-AF65-F5344CB8AC3E}">
        <p14:creationId xmlns:p14="http://schemas.microsoft.com/office/powerpoint/2010/main" val="1951922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python --version</a:t>
            </a:r>
          </a:p>
          <a:p>
            <a:endParaRPr lang="en-US" i="0" dirty="0"/>
          </a:p>
          <a:p>
            <a:r>
              <a:rPr lang="en-US" dirty="0" err="1"/>
              <a:t>conda</a:t>
            </a:r>
            <a:r>
              <a:rPr lang="en-US" dirty="0"/>
              <a:t> search </a:t>
            </a:r>
            <a:r>
              <a:rPr lang="en-US" dirty="0" err="1"/>
              <a:t>jupyter</a:t>
            </a:r>
            <a:endParaRPr lang="en-US" dirty="0"/>
          </a:p>
          <a:p>
            <a:r>
              <a:rPr lang="en-US" sz="1200" kern="1200" dirty="0" err="1">
                <a:solidFill>
                  <a:schemeClr val="tx1"/>
                </a:solidFill>
                <a:effectLst/>
                <a:latin typeface="+mn-lt"/>
                <a:ea typeface="+mn-ea"/>
                <a:cs typeface="+mn-cs"/>
              </a:rPr>
              <a:t>conda</a:t>
            </a:r>
            <a:r>
              <a:rPr lang="en-US" sz="1200" kern="1200" dirty="0">
                <a:solidFill>
                  <a:schemeClr val="tx1"/>
                </a:solidFill>
                <a:effectLst/>
                <a:latin typeface="+mn-lt"/>
                <a:ea typeface="+mn-ea"/>
                <a:cs typeface="+mn-cs"/>
              </a:rPr>
              <a:t> install </a:t>
            </a:r>
            <a:r>
              <a:rPr lang="en-US" sz="1200" kern="1200" dirty="0" err="1">
                <a:solidFill>
                  <a:schemeClr val="tx1"/>
                </a:solidFill>
                <a:effectLst/>
                <a:latin typeface="+mn-lt"/>
                <a:ea typeface="+mn-ea"/>
                <a:cs typeface="+mn-cs"/>
              </a:rPr>
              <a:t>jupyter</a:t>
            </a:r>
            <a:endParaRPr lang="en-US" sz="1200" kern="1200" dirty="0">
              <a:solidFill>
                <a:schemeClr val="tx1"/>
              </a:solidFill>
              <a:effectLst/>
              <a:latin typeface="+mn-lt"/>
              <a:ea typeface="+mn-ea"/>
              <a:cs typeface="+mn-cs"/>
            </a:endParaRPr>
          </a:p>
          <a:p>
            <a:r>
              <a:rPr lang="en-US" i="0" dirty="0" err="1"/>
              <a:t>conda</a:t>
            </a:r>
            <a:r>
              <a:rPr lang="en-US" i="0" dirty="0"/>
              <a:t> list</a:t>
            </a:r>
          </a:p>
          <a:p>
            <a:endParaRPr lang="en-US" i="0" dirty="0"/>
          </a:p>
          <a:p>
            <a:r>
              <a:rPr lang="en-US" dirty="0" err="1"/>
              <a:t>conda</a:t>
            </a:r>
            <a:r>
              <a:rPr lang="en-US" dirty="0"/>
              <a:t> search </a:t>
            </a:r>
            <a:r>
              <a:rPr lang="en-US" dirty="0" err="1"/>
              <a:t>scikit</a:t>
            </a:r>
            <a:r>
              <a:rPr lang="en-US" dirty="0"/>
              <a:t>-learn</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conda</a:t>
            </a:r>
            <a:r>
              <a:rPr lang="en-US" sz="1200" kern="1200" dirty="0">
                <a:solidFill>
                  <a:schemeClr val="tx1"/>
                </a:solidFill>
                <a:effectLst/>
                <a:latin typeface="+mn-lt"/>
                <a:ea typeface="+mn-ea"/>
                <a:cs typeface="+mn-cs"/>
              </a:rPr>
              <a:t> install </a:t>
            </a:r>
            <a:r>
              <a:rPr lang="en-US" sz="1200" kern="1200" dirty="0" err="1">
                <a:solidFill>
                  <a:schemeClr val="tx1"/>
                </a:solidFill>
                <a:effectLst/>
                <a:latin typeface="+mn-lt"/>
                <a:ea typeface="+mn-ea"/>
                <a:cs typeface="+mn-cs"/>
              </a:rPr>
              <a:t>scikit</a:t>
            </a:r>
            <a:r>
              <a:rPr lang="en-US" sz="1200" kern="1200" dirty="0">
                <a:solidFill>
                  <a:schemeClr val="tx1"/>
                </a:solidFill>
                <a:effectLst/>
                <a:latin typeface="+mn-lt"/>
                <a:ea typeface="+mn-ea"/>
                <a:cs typeface="+mn-cs"/>
              </a:rPr>
              <a:t>-learn=0.20.2=py37hebd9d1a_0</a:t>
            </a:r>
          </a:p>
          <a:p>
            <a:r>
              <a:rPr lang="en-US" i="0" dirty="0"/>
              <a:t># </a:t>
            </a:r>
            <a:r>
              <a:rPr lang="en-US" i="0" dirty="0" err="1"/>
              <a:t>conda</a:t>
            </a:r>
            <a:r>
              <a:rPr lang="en-US" i="0" dirty="0"/>
              <a:t> list</a:t>
            </a:r>
          </a:p>
          <a:p>
            <a:endParaRPr lang="en-US" i="0" dirty="0"/>
          </a:p>
          <a:p>
            <a:r>
              <a:rPr lang="en-US" i="0" dirty="0" err="1"/>
              <a:t>conda</a:t>
            </a:r>
            <a:r>
              <a:rPr lang="en-US" i="0" dirty="0"/>
              <a:t> deactivate</a:t>
            </a:r>
          </a:p>
          <a:p>
            <a:endParaRPr lang="en-US" i="0" dirty="0"/>
          </a:p>
          <a:p>
            <a:r>
              <a:rPr lang="en-US" dirty="0" err="1"/>
              <a:t>conda</a:t>
            </a:r>
            <a:r>
              <a:rPr lang="en-US" dirty="0"/>
              <a:t> </a:t>
            </a:r>
            <a:r>
              <a:rPr lang="en-US" dirty="0" err="1"/>
              <a:t>env</a:t>
            </a:r>
            <a:r>
              <a:rPr lang="en-US" dirty="0"/>
              <a:t> remove -n DSLab2019</a:t>
            </a:r>
          </a:p>
          <a:p>
            <a:endParaRPr lang="en-US" dirty="0"/>
          </a:p>
          <a:p>
            <a:endParaRPr lang="en-US" i="0" dirty="0"/>
          </a:p>
          <a:p>
            <a:endParaRPr lang="en-US" i="0" dirty="0"/>
          </a:p>
        </p:txBody>
      </p:sp>
      <p:sp>
        <p:nvSpPr>
          <p:cNvPr id="4" name="Slide Number Placeholder 3"/>
          <p:cNvSpPr>
            <a:spLocks noGrp="1"/>
          </p:cNvSpPr>
          <p:nvPr>
            <p:ph type="sldNum" sz="quarter" idx="10"/>
          </p:nvPr>
        </p:nvSpPr>
        <p:spPr/>
        <p:txBody>
          <a:bodyPr/>
          <a:lstStyle/>
          <a:p>
            <a:fld id="{7A1EB006-2DD9-3946-AF15-09AAE92EA1EA}" type="slidenum">
              <a:rPr lang="fr-FR" smtClean="0"/>
              <a:t>14</a:t>
            </a:fld>
            <a:endParaRPr lang="fr-FR"/>
          </a:p>
        </p:txBody>
      </p:sp>
    </p:spTree>
    <p:extLst>
      <p:ext uri="{BB962C8B-B14F-4D97-AF65-F5344CB8AC3E}">
        <p14:creationId xmlns:p14="http://schemas.microsoft.com/office/powerpoint/2010/main" val="521299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15</a:t>
            </a:fld>
            <a:endParaRPr lang="en-US" dirty="0"/>
          </a:p>
        </p:txBody>
      </p:sp>
    </p:spTree>
    <p:extLst>
      <p:ext uri="{BB962C8B-B14F-4D97-AF65-F5344CB8AC3E}">
        <p14:creationId xmlns:p14="http://schemas.microsoft.com/office/powerpoint/2010/main" val="511806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a:t>
            </a:fld>
            <a:endParaRPr lang="en-US" dirty="0"/>
          </a:p>
        </p:txBody>
      </p:sp>
    </p:spTree>
    <p:extLst>
      <p:ext uri="{BB962C8B-B14F-4D97-AF65-F5344CB8AC3E}">
        <p14:creationId xmlns:p14="http://schemas.microsoft.com/office/powerpoint/2010/main" val="1191174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6b24c479d4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6b24c479d4_0_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Data Roadmap, based on Briney, 2015</a:t>
            </a:r>
            <a:endParaRPr/>
          </a:p>
        </p:txBody>
      </p:sp>
    </p:spTree>
    <p:extLst>
      <p:ext uri="{BB962C8B-B14F-4D97-AF65-F5344CB8AC3E}">
        <p14:creationId xmlns:p14="http://schemas.microsoft.com/office/powerpoint/2010/main" val="2413644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ORC more control on how files are </a:t>
            </a:r>
            <a:r>
              <a:rPr lang="en-US" dirty="0" err="1"/>
              <a:t>splitted</a:t>
            </a:r>
            <a:r>
              <a:rPr lang="en-US" dirty="0"/>
              <a:t>, some indexing for faster access.</a:t>
            </a:r>
          </a:p>
          <a:p>
            <a:r>
              <a:rPr lang="en-US" dirty="0"/>
              <a:t>- </a:t>
            </a:r>
          </a:p>
        </p:txBody>
      </p:sp>
      <p:sp>
        <p:nvSpPr>
          <p:cNvPr id="4" name="Slide Number Placeholder 3"/>
          <p:cNvSpPr>
            <a:spLocks noGrp="1"/>
          </p:cNvSpPr>
          <p:nvPr>
            <p:ph type="sldNum" sz="quarter" idx="10"/>
          </p:nvPr>
        </p:nvSpPr>
        <p:spPr/>
        <p:txBody>
          <a:bodyPr/>
          <a:lstStyle/>
          <a:p>
            <a:fld id="{7A1EB006-2DD9-3946-AF15-09AAE92EA1EA}" type="slidenum">
              <a:rPr lang="fr-FR" smtClean="0"/>
              <a:t>5</a:t>
            </a:fld>
            <a:endParaRPr lang="fr-FR"/>
          </a:p>
        </p:txBody>
      </p:sp>
    </p:spTree>
    <p:extLst>
      <p:ext uri="{BB962C8B-B14F-4D97-AF65-F5344CB8AC3E}">
        <p14:creationId xmlns:p14="http://schemas.microsoft.com/office/powerpoint/2010/main" val="1704258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ORC more control on how files are </a:t>
            </a:r>
            <a:r>
              <a:rPr lang="en-US" dirty="0" err="1"/>
              <a:t>splitted</a:t>
            </a:r>
            <a:r>
              <a:rPr lang="en-US" dirty="0"/>
              <a:t>, some indexing for faster access.</a:t>
            </a:r>
          </a:p>
          <a:p>
            <a:r>
              <a:rPr lang="en-US" dirty="0"/>
              <a:t>- </a:t>
            </a:r>
          </a:p>
        </p:txBody>
      </p:sp>
      <p:sp>
        <p:nvSpPr>
          <p:cNvPr id="4" name="Slide Number Placeholder 3"/>
          <p:cNvSpPr>
            <a:spLocks noGrp="1"/>
          </p:cNvSpPr>
          <p:nvPr>
            <p:ph type="sldNum" sz="quarter" idx="10"/>
          </p:nvPr>
        </p:nvSpPr>
        <p:spPr/>
        <p:txBody>
          <a:bodyPr/>
          <a:lstStyle/>
          <a:p>
            <a:fld id="{7A1EB006-2DD9-3946-AF15-09AAE92EA1EA}" type="slidenum">
              <a:rPr lang="fr-FR" smtClean="0"/>
              <a:t>6</a:t>
            </a:fld>
            <a:endParaRPr lang="fr-FR"/>
          </a:p>
        </p:txBody>
      </p:sp>
    </p:spTree>
    <p:extLst>
      <p:ext uri="{BB962C8B-B14F-4D97-AF65-F5344CB8AC3E}">
        <p14:creationId xmlns:p14="http://schemas.microsoft.com/office/powerpoint/2010/main" val="1105740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ORC more control on how files are </a:t>
            </a:r>
            <a:r>
              <a:rPr lang="en-US" dirty="0" err="1"/>
              <a:t>splitted</a:t>
            </a:r>
            <a:r>
              <a:rPr lang="en-US" dirty="0"/>
              <a:t>, some indexing for faster access.</a:t>
            </a:r>
          </a:p>
          <a:p>
            <a:r>
              <a:rPr lang="en-US" dirty="0"/>
              <a:t>- </a:t>
            </a:r>
          </a:p>
        </p:txBody>
      </p:sp>
      <p:sp>
        <p:nvSpPr>
          <p:cNvPr id="4" name="Slide Number Placeholder 3"/>
          <p:cNvSpPr>
            <a:spLocks noGrp="1"/>
          </p:cNvSpPr>
          <p:nvPr>
            <p:ph type="sldNum" sz="quarter" idx="10"/>
          </p:nvPr>
        </p:nvSpPr>
        <p:spPr/>
        <p:txBody>
          <a:bodyPr/>
          <a:lstStyle/>
          <a:p>
            <a:fld id="{7A1EB006-2DD9-3946-AF15-09AAE92EA1EA}" type="slidenum">
              <a:rPr lang="fr-FR" smtClean="0"/>
              <a:t>7</a:t>
            </a:fld>
            <a:endParaRPr lang="fr-FR"/>
          </a:p>
        </p:txBody>
      </p:sp>
    </p:spTree>
    <p:extLst>
      <p:ext uri="{BB962C8B-B14F-4D97-AF65-F5344CB8AC3E}">
        <p14:creationId xmlns:p14="http://schemas.microsoft.com/office/powerpoint/2010/main" val="631318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ORC more control on how files are </a:t>
            </a:r>
            <a:r>
              <a:rPr lang="en-US" dirty="0" err="1"/>
              <a:t>splitted</a:t>
            </a:r>
            <a:r>
              <a:rPr lang="en-US" dirty="0"/>
              <a:t>, some indexing for faster access.</a:t>
            </a:r>
          </a:p>
          <a:p>
            <a:r>
              <a:rPr lang="en-US" dirty="0"/>
              <a:t>- </a:t>
            </a:r>
          </a:p>
        </p:txBody>
      </p:sp>
      <p:sp>
        <p:nvSpPr>
          <p:cNvPr id="4" name="Slide Number Placeholder 3"/>
          <p:cNvSpPr>
            <a:spLocks noGrp="1"/>
          </p:cNvSpPr>
          <p:nvPr>
            <p:ph type="sldNum" sz="quarter" idx="10"/>
          </p:nvPr>
        </p:nvSpPr>
        <p:spPr/>
        <p:txBody>
          <a:bodyPr/>
          <a:lstStyle/>
          <a:p>
            <a:fld id="{7A1EB006-2DD9-3946-AF15-09AAE92EA1EA}" type="slidenum">
              <a:rPr lang="fr-FR" smtClean="0"/>
              <a:t>8</a:t>
            </a:fld>
            <a:endParaRPr lang="fr-FR"/>
          </a:p>
        </p:txBody>
      </p:sp>
    </p:spTree>
    <p:extLst>
      <p:ext uri="{BB962C8B-B14F-4D97-AF65-F5344CB8AC3E}">
        <p14:creationId xmlns:p14="http://schemas.microsoft.com/office/powerpoint/2010/main" val="7259622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There was some confusions about what is really happening to the </a:t>
            </a:r>
            <a:r>
              <a:rPr lang="en-US" dirty="0" err="1">
                <a:solidFill>
                  <a:schemeClr val="tx1"/>
                </a:solidFill>
              </a:rPr>
              <a:t>hdfs</a:t>
            </a:r>
            <a:r>
              <a:rPr lang="en-US" dirty="0">
                <a:solidFill>
                  <a:schemeClr val="tx1"/>
                </a:solidFill>
              </a:rPr>
              <a:t> data.</a:t>
            </a:r>
          </a:p>
          <a:p>
            <a:r>
              <a:rPr lang="en-US" dirty="0">
                <a:solidFill>
                  <a:schemeClr val="tx1"/>
                </a:solidFill>
              </a:rPr>
              <a:t>This slides illustrates the movement of the data during the first part of </a:t>
            </a:r>
            <a:r>
              <a:rPr lang="en-US" dirty="0" err="1">
                <a:solidFill>
                  <a:schemeClr val="tx1"/>
                </a:solidFill>
              </a:rPr>
              <a:t>exercice</a:t>
            </a:r>
            <a:r>
              <a:rPr lang="en-US" dirty="0">
                <a:solidFill>
                  <a:schemeClr val="tx1"/>
                </a:solidFill>
              </a:rPr>
              <a:t> week#5</a:t>
            </a:r>
          </a:p>
          <a:p>
            <a:endParaRPr lang="en-US" dirty="0">
              <a:solidFill>
                <a:schemeClr val="tx1"/>
              </a:solidFill>
            </a:endParaRPr>
          </a:p>
          <a:p>
            <a:r>
              <a:rPr lang="en-US" dirty="0">
                <a:solidFill>
                  <a:schemeClr val="tx1"/>
                </a:solidFill>
              </a:rPr>
              <a:t>1. Students </a:t>
            </a:r>
            <a:r>
              <a:rPr lang="en-US" dirty="0" err="1">
                <a:solidFill>
                  <a:schemeClr val="tx1"/>
                </a:solidFill>
              </a:rPr>
              <a:t>ssh</a:t>
            </a:r>
            <a:r>
              <a:rPr lang="en-US" dirty="0">
                <a:solidFill>
                  <a:schemeClr val="tx1"/>
                </a:solidFill>
              </a:rPr>
              <a:t> on the iccluster042 in a terminal. This is their access point to the IC cluster where the big data platform is running, and from where they can run command line “clients” that interact with other components of the big data platform, such as the </a:t>
            </a:r>
            <a:r>
              <a:rPr lang="en-US" dirty="0" err="1">
                <a:solidFill>
                  <a:schemeClr val="tx1"/>
                </a:solidFill>
              </a:rPr>
              <a:t>hdfs</a:t>
            </a:r>
            <a:r>
              <a:rPr lang="en-US" dirty="0">
                <a:solidFill>
                  <a:schemeClr val="tx1"/>
                </a:solidFill>
              </a:rPr>
              <a:t> command line.</a:t>
            </a:r>
          </a:p>
          <a:p>
            <a:r>
              <a:rPr lang="en-US" dirty="0">
                <a:solidFill>
                  <a:schemeClr val="tx1"/>
                </a:solidFill>
              </a:rPr>
              <a:t>2. The loop counter data was downloaded to icculster042 with the </a:t>
            </a:r>
            <a:r>
              <a:rPr lang="en-US" dirty="0" err="1">
                <a:solidFill>
                  <a:schemeClr val="tx1"/>
                </a:solidFill>
              </a:rPr>
              <a:t>wget</a:t>
            </a:r>
            <a:r>
              <a:rPr lang="en-US" dirty="0">
                <a:solidFill>
                  <a:schemeClr val="tx1"/>
                </a:solidFill>
              </a:rPr>
              <a:t> command. At this point the file is locally on iccluster042 (if copied to /</a:t>
            </a:r>
            <a:r>
              <a:rPr lang="en-US" dirty="0" err="1">
                <a:solidFill>
                  <a:schemeClr val="tx1"/>
                </a:solidFill>
              </a:rPr>
              <a:t>tmp</a:t>
            </a:r>
            <a:r>
              <a:rPr lang="en-US" dirty="0">
                <a:solidFill>
                  <a:schemeClr val="tx1"/>
                </a:solidFill>
              </a:rPr>
              <a:t>), or on a network-accessible disk, which is mounted on iccluster042 and appear as a normal drive (if copied to their home directory). In either case it is a normal file (non-distributed) systems. </a:t>
            </a:r>
          </a:p>
          <a:p>
            <a:pPr marL="228600" indent="-228600">
              <a:buAutoNum type="arabicPeriod" startAt="3"/>
            </a:pPr>
            <a:r>
              <a:rPr lang="en-US" dirty="0">
                <a:solidFill>
                  <a:schemeClr val="tx1"/>
                </a:solidFill>
              </a:rPr>
              <a:t>Things become more interesting when they copy the the data to </a:t>
            </a:r>
            <a:r>
              <a:rPr lang="en-US" dirty="0" err="1">
                <a:solidFill>
                  <a:schemeClr val="tx1"/>
                </a:solidFill>
              </a:rPr>
              <a:t>hdfs</a:t>
            </a:r>
            <a:r>
              <a:rPr lang="en-US" dirty="0">
                <a:solidFill>
                  <a:schemeClr val="tx1"/>
                </a:solidFill>
              </a:rPr>
              <a:t> with the </a:t>
            </a:r>
            <a:r>
              <a:rPr lang="en-US" dirty="0" err="1">
                <a:solidFill>
                  <a:schemeClr val="tx1"/>
                </a:solidFill>
              </a:rPr>
              <a:t>hdfs</a:t>
            </a:r>
            <a:r>
              <a:rPr lang="en-US" dirty="0">
                <a:solidFill>
                  <a:schemeClr val="tx1"/>
                </a:solidFill>
              </a:rPr>
              <a:t> command line. The </a:t>
            </a:r>
            <a:r>
              <a:rPr lang="en-US" dirty="0" err="1">
                <a:solidFill>
                  <a:schemeClr val="tx1"/>
                </a:solidFill>
              </a:rPr>
              <a:t>hdfs</a:t>
            </a:r>
            <a:r>
              <a:rPr lang="en-US" dirty="0">
                <a:solidFill>
                  <a:schemeClr val="tx1"/>
                </a:solidFill>
              </a:rPr>
              <a:t> command is a client. This command interacts with HDFS services distributed on other nodes in the </a:t>
            </a:r>
            <a:r>
              <a:rPr lang="en-US" dirty="0" err="1">
                <a:solidFill>
                  <a:schemeClr val="tx1"/>
                </a:solidFill>
              </a:rPr>
              <a:t>iccluster</a:t>
            </a:r>
            <a:r>
              <a:rPr lang="en-US" dirty="0">
                <a:solidFill>
                  <a:schemeClr val="tx1"/>
                </a:solidFill>
              </a:rPr>
              <a:t>.</a:t>
            </a:r>
            <a:br>
              <a:rPr lang="en-US" dirty="0">
                <a:solidFill>
                  <a:schemeClr val="tx1"/>
                </a:solidFill>
              </a:rPr>
            </a:br>
            <a:r>
              <a:rPr lang="en-US" dirty="0">
                <a:solidFill>
                  <a:schemeClr val="tx1"/>
                </a:solidFill>
              </a:rPr>
              <a:t>      There are two kinds of nodes: many </a:t>
            </a:r>
            <a:r>
              <a:rPr lang="en-US" dirty="0" err="1">
                <a:solidFill>
                  <a:schemeClr val="tx1"/>
                </a:solidFill>
              </a:rPr>
              <a:t>datanodes</a:t>
            </a:r>
            <a:r>
              <a:rPr lang="en-US" dirty="0">
                <a:solidFill>
                  <a:schemeClr val="tx1"/>
                </a:solidFill>
              </a:rPr>
              <a:t>, used to store the actual data. Data nodes are responsible for the heavy lifting. This is the node that does most of the work when you run an </a:t>
            </a:r>
            <a:r>
              <a:rPr lang="en-US" dirty="0" err="1">
                <a:solidFill>
                  <a:schemeClr val="tx1"/>
                </a:solidFill>
              </a:rPr>
              <a:t>hdfs</a:t>
            </a:r>
            <a:r>
              <a:rPr lang="en-US" dirty="0">
                <a:solidFill>
                  <a:schemeClr val="tx1"/>
                </a:solidFill>
              </a:rPr>
              <a:t> </a:t>
            </a:r>
            <a:r>
              <a:rPr lang="en-US" dirty="0" err="1">
                <a:solidFill>
                  <a:schemeClr val="tx1"/>
                </a:solidFill>
              </a:rPr>
              <a:t>dfs</a:t>
            </a:r>
            <a:r>
              <a:rPr lang="en-US" dirty="0">
                <a:solidFill>
                  <a:schemeClr val="tx1"/>
                </a:solidFill>
              </a:rPr>
              <a:t> –put command. It is also responsible for packing the data for optimizing space etc.</a:t>
            </a:r>
            <a:br>
              <a:rPr lang="en-US" dirty="0">
                <a:solidFill>
                  <a:schemeClr val="tx1"/>
                </a:solidFill>
              </a:rPr>
            </a:br>
            <a:r>
              <a:rPr lang="en-US" dirty="0">
                <a:solidFill>
                  <a:schemeClr val="tx1"/>
                </a:solidFill>
              </a:rPr>
              <a:t>      The </a:t>
            </a:r>
            <a:r>
              <a:rPr lang="en-US" dirty="0" err="1">
                <a:solidFill>
                  <a:schemeClr val="tx1"/>
                </a:solidFill>
              </a:rPr>
              <a:t>namenode</a:t>
            </a:r>
            <a:r>
              <a:rPr lang="en-US" dirty="0">
                <a:solidFill>
                  <a:schemeClr val="tx1"/>
                </a:solidFill>
              </a:rPr>
              <a:t>(s) used to maintain the information about where data is stored, how it is stored etc. This is the node that does most of the work when you run an </a:t>
            </a:r>
            <a:r>
              <a:rPr lang="en-US" dirty="0" err="1">
                <a:solidFill>
                  <a:schemeClr val="tx1"/>
                </a:solidFill>
              </a:rPr>
              <a:t>hdfs</a:t>
            </a:r>
            <a:r>
              <a:rPr lang="en-US" dirty="0">
                <a:solidFill>
                  <a:schemeClr val="tx1"/>
                </a:solidFill>
              </a:rPr>
              <a:t> </a:t>
            </a:r>
            <a:r>
              <a:rPr lang="en-US" dirty="0" err="1">
                <a:solidFill>
                  <a:schemeClr val="tx1"/>
                </a:solidFill>
              </a:rPr>
              <a:t>dfs</a:t>
            </a:r>
            <a:r>
              <a:rPr lang="en-US" dirty="0">
                <a:solidFill>
                  <a:schemeClr val="tx1"/>
                </a:solidFill>
              </a:rPr>
              <a:t> –ls command: you are not looking at the content, you only need to know where to find it.</a:t>
            </a:r>
          </a:p>
          <a:p>
            <a:pPr marL="228600" indent="-228600">
              <a:buAutoNum type="arabicPeriod" startAt="3"/>
            </a:pPr>
            <a:r>
              <a:rPr lang="en-US" dirty="0">
                <a:solidFill>
                  <a:schemeClr val="tx1"/>
                </a:solidFill>
              </a:rPr>
              <a:t>The </a:t>
            </a:r>
            <a:r>
              <a:rPr lang="en-US" dirty="0" err="1">
                <a:solidFill>
                  <a:schemeClr val="tx1"/>
                </a:solidFill>
              </a:rPr>
              <a:t>namenodes</a:t>
            </a:r>
            <a:r>
              <a:rPr lang="en-US" dirty="0">
                <a:solidFill>
                  <a:schemeClr val="tx1"/>
                </a:solidFill>
              </a:rPr>
              <a:t> make it appear as if the data is stored on a single location that is network accessible to iccluster042. In reality this data is partitioned into blocks, and 3 copies of each block are distributed across </a:t>
            </a:r>
            <a:r>
              <a:rPr lang="en-US" dirty="0" err="1">
                <a:solidFill>
                  <a:schemeClr val="tx1"/>
                </a:solidFill>
              </a:rPr>
              <a:t>datanodes</a:t>
            </a:r>
            <a:r>
              <a:rPr lang="en-US" dirty="0">
                <a:solidFill>
                  <a:schemeClr val="tx1"/>
                </a:solidFill>
              </a:rPr>
              <a:t>’ local disks.</a:t>
            </a:r>
          </a:p>
          <a:p>
            <a:pPr marL="228600" indent="-228600">
              <a:buAutoNum type="arabicPeriod" startAt="3"/>
            </a:pPr>
            <a:endParaRPr lang="en-US" dirty="0">
              <a:solidFill>
                <a:schemeClr val="tx1"/>
              </a:solidFill>
            </a:endParaRPr>
          </a:p>
        </p:txBody>
      </p:sp>
      <p:sp>
        <p:nvSpPr>
          <p:cNvPr id="4" name="Slide Number Placeholder 3"/>
          <p:cNvSpPr>
            <a:spLocks noGrp="1"/>
          </p:cNvSpPr>
          <p:nvPr>
            <p:ph type="sldNum" sz="quarter" idx="5"/>
          </p:nvPr>
        </p:nvSpPr>
        <p:spPr/>
        <p:txBody>
          <a:bodyPr/>
          <a:lstStyle/>
          <a:p>
            <a:fld id="{7A1EB006-2DD9-3946-AF15-09AAE92EA1EA}" type="slidenum">
              <a:rPr lang="fr-FR" smtClean="0"/>
              <a:t>9</a:t>
            </a:fld>
            <a:endParaRPr lang="fr-FR"/>
          </a:p>
        </p:txBody>
      </p:sp>
    </p:spTree>
    <p:extLst>
      <p:ext uri="{BB962C8B-B14F-4D97-AF65-F5344CB8AC3E}">
        <p14:creationId xmlns:p14="http://schemas.microsoft.com/office/powerpoint/2010/main" val="1374559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Hive is provides an SQL-like interface. It is actually an MapReduce engine with and HDFS storage backend.</a:t>
            </a:r>
          </a:p>
          <a:p>
            <a:r>
              <a:rPr lang="en-US" dirty="0"/>
              <a:t>It consists of several components:</a:t>
            </a:r>
          </a:p>
          <a:p>
            <a:pPr marL="171450" indent="-171450">
              <a:buFontTx/>
              <a:buChar char="-"/>
            </a:pPr>
            <a:r>
              <a:rPr lang="en-US" dirty="0"/>
              <a:t>A </a:t>
            </a:r>
            <a:r>
              <a:rPr lang="en-US" dirty="0" err="1"/>
              <a:t>metastore</a:t>
            </a:r>
            <a:r>
              <a:rPr lang="en-US" dirty="0"/>
              <a:t>, which contains information about the tables, their schemas, where they are located etc. If you specified location ‘/homes/</a:t>
            </a:r>
            <a:r>
              <a:rPr lang="en-US" dirty="0" err="1"/>
              <a:t>yourname</a:t>
            </a:r>
            <a:r>
              <a:rPr lang="en-US" dirty="0"/>
              <a:t>/hive’ when you created a database this is the directory where the </a:t>
            </a:r>
            <a:r>
              <a:rPr lang="en-US" dirty="0" err="1"/>
              <a:t>metastore</a:t>
            </a:r>
            <a:r>
              <a:rPr lang="en-US" dirty="0"/>
              <a:t> is located on </a:t>
            </a:r>
            <a:r>
              <a:rPr lang="en-US" dirty="0" err="1"/>
              <a:t>hdfs</a:t>
            </a:r>
            <a:r>
              <a:rPr lang="en-US" dirty="0"/>
              <a:t>.</a:t>
            </a:r>
          </a:p>
          <a:p>
            <a:r>
              <a:rPr lang="en-US" dirty="0"/>
              <a:t>- A Driver, this is the components that receives the SQL queries and is responsible of the orchestration between the other components to execute the query and return the results, in the order specified in the graph above.</a:t>
            </a:r>
          </a:p>
          <a:p>
            <a:pPr marL="171450" indent="-171450">
              <a:buFontTx/>
              <a:buChar char="-"/>
            </a:pPr>
            <a:r>
              <a:rPr lang="en-US" dirty="0"/>
              <a:t>A compiler, this component transforms the SQL queries into an optimized DAG of stages, using information it gets from the </a:t>
            </a:r>
            <a:r>
              <a:rPr lang="en-US" dirty="0" err="1"/>
              <a:t>metastore</a:t>
            </a:r>
            <a:r>
              <a:rPr lang="en-US" dirty="0"/>
              <a:t>. A stage is either a map reduce job, a Hive metadata operation, or an HDFS operation.</a:t>
            </a:r>
          </a:p>
          <a:p>
            <a:pPr marL="171450" indent="-171450">
              <a:buFontTx/>
              <a:buChar char="-"/>
            </a:pPr>
            <a:r>
              <a:rPr lang="en-US" dirty="0"/>
              <a:t>An execution engine, is the component responsible for executing the map reduce jobs created by the compiler. Most </a:t>
            </a:r>
            <a:r>
              <a:rPr lang="en-US" dirty="0" err="1"/>
              <a:t>recents</a:t>
            </a:r>
            <a:r>
              <a:rPr lang="en-US" dirty="0"/>
              <a:t> version of Hive uses </a:t>
            </a:r>
            <a:r>
              <a:rPr lang="en-US" dirty="0" err="1"/>
              <a:t>Tez</a:t>
            </a:r>
            <a:r>
              <a:rPr lang="en-US" dirty="0"/>
              <a:t>, which dynamically reconfigure the plan at run time to optimize the uses of available resource.</a:t>
            </a:r>
          </a:p>
          <a:p>
            <a:pPr marL="0" indent="0">
              <a:buFontTx/>
              <a:buNone/>
            </a:pPr>
            <a:endParaRPr lang="en-US" dirty="0"/>
          </a:p>
          <a:p>
            <a:pPr marL="0" indent="0">
              <a:buFontTx/>
              <a:buNone/>
            </a:pPr>
            <a:r>
              <a:rPr lang="en-US" dirty="0"/>
              <a:t>The backend is a Hadoop </a:t>
            </a:r>
            <a:r>
              <a:rPr lang="en-US" dirty="0" err="1"/>
              <a:t>mapreduce</a:t>
            </a:r>
            <a:r>
              <a:rPr lang="en-US" dirty="0"/>
              <a:t> engine. The important point is that data (tables content) is stored in HDFS and SQL queries on the data are transformed into map reduce jobs. It allows you to take any existing CSV, JSON, parquet (or other format), decorate this file with one or more schema meta data with the hive “create external table” (i.e. apply a database schema on it, the info is stored in the </a:t>
            </a:r>
            <a:r>
              <a:rPr lang="en-US" dirty="0" err="1"/>
              <a:t>metastore</a:t>
            </a:r>
            <a:r>
              <a:rPr lang="en-US" dirty="0"/>
              <a:t>), and execute SQL queries which are translated into map reduce jobs on the CSV, JSON, parquet data. In this case dropping an “external” Hive table will remove the </a:t>
            </a:r>
            <a:r>
              <a:rPr lang="en-US" dirty="0" err="1"/>
              <a:t>metastore</a:t>
            </a:r>
            <a:r>
              <a:rPr lang="en-US" dirty="0"/>
              <a:t> data but not the original data itself.</a:t>
            </a:r>
          </a:p>
          <a:p>
            <a:pPr marL="0" indent="0">
              <a:buFontTx/>
              <a:buNone/>
            </a:pPr>
            <a:endParaRPr lang="en-US" dirty="0"/>
          </a:p>
          <a:p>
            <a:pPr marL="0" indent="0">
              <a:buFontTx/>
              <a:buNone/>
            </a:pPr>
            <a:r>
              <a:rPr lang="en-US" dirty="0"/>
              <a:t>Students are encouraged to read https://</a:t>
            </a:r>
            <a:r>
              <a:rPr lang="en-US" dirty="0" err="1"/>
              <a:t>cwiki.apache.org</a:t>
            </a:r>
            <a:r>
              <a:rPr lang="en-US" dirty="0"/>
              <a:t>/confluence/display/Hive/Design for more info.</a:t>
            </a:r>
          </a:p>
          <a:p>
            <a:pPr marL="0" indent="0">
              <a:buFontTx/>
              <a:buNone/>
            </a:pPr>
            <a:endParaRPr lang="en-US" dirty="0"/>
          </a:p>
          <a:p>
            <a:pPr marL="0" indent="0">
              <a:buFontTx/>
              <a:buNone/>
            </a:pPr>
            <a:endParaRPr lang="en-US" dirty="0"/>
          </a:p>
        </p:txBody>
      </p:sp>
      <p:sp>
        <p:nvSpPr>
          <p:cNvPr id="4" name="Slide Number Placeholder 3"/>
          <p:cNvSpPr>
            <a:spLocks noGrp="1"/>
          </p:cNvSpPr>
          <p:nvPr>
            <p:ph type="sldNum" sz="quarter" idx="5"/>
          </p:nvPr>
        </p:nvSpPr>
        <p:spPr/>
        <p:txBody>
          <a:bodyPr/>
          <a:lstStyle/>
          <a:p>
            <a:fld id="{7A1EB006-2DD9-3946-AF15-09AAE92EA1EA}" type="slidenum">
              <a:rPr lang="fr-FR" smtClean="0"/>
              <a:t>10</a:t>
            </a:fld>
            <a:endParaRPr lang="fr-FR"/>
          </a:p>
        </p:txBody>
      </p:sp>
    </p:spTree>
    <p:extLst>
      <p:ext uri="{BB962C8B-B14F-4D97-AF65-F5344CB8AC3E}">
        <p14:creationId xmlns:p14="http://schemas.microsoft.com/office/powerpoint/2010/main" val="3703010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ster Slide 1">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A12246-AAA9-AF47-A19A-5C3CE7E4269B}"/>
              </a:ext>
            </a:extLst>
          </p:cNvPr>
          <p:cNvSpPr txBox="1"/>
          <p:nvPr userDrawn="1"/>
        </p:nvSpPr>
        <p:spPr>
          <a:xfrm>
            <a:off x="68357" y="6312524"/>
            <a:ext cx="3434338" cy="523220"/>
          </a:xfrm>
          <a:prstGeom prst="rect">
            <a:avLst/>
          </a:prstGeom>
          <a:noFill/>
        </p:spPr>
        <p:txBody>
          <a:bodyPr wrap="none" rtlCol="0">
            <a:spAutoFit/>
          </a:bodyPr>
          <a:lstStyle/>
          <a:p>
            <a:pPr algn="ctr"/>
            <a:r>
              <a:rPr lang="en-US" sz="2800" dirty="0">
                <a:solidFill>
                  <a:schemeClr val="bg1"/>
                </a:solidFill>
              </a:rPr>
              <a:t>Spring 2020 - </a:t>
            </a:r>
            <a:r>
              <a:rPr lang="en-US" sz="2800" b="1" dirty="0">
                <a:solidFill>
                  <a:schemeClr val="bg1"/>
                </a:solidFill>
              </a:rPr>
              <a:t>week #4</a:t>
            </a:r>
            <a:endParaRPr lang="en-US" sz="2000" b="1" dirty="0">
              <a:solidFill>
                <a:schemeClr val="bg1"/>
              </a:solidFill>
              <a:latin typeface="+mj-lt"/>
              <a:ea typeface="Lato Bold" charset="0"/>
              <a:cs typeface="Lato Bold" charset="0"/>
            </a:endParaRPr>
          </a:p>
        </p:txBody>
      </p:sp>
    </p:spTree>
    <p:extLst>
      <p:ext uri="{BB962C8B-B14F-4D97-AF65-F5344CB8AC3E}">
        <p14:creationId xmlns:p14="http://schemas.microsoft.com/office/powerpoint/2010/main" val="326518078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ffee Break">
    <p:spTree>
      <p:nvGrpSpPr>
        <p:cNvPr id="1" name=""/>
        <p:cNvGrpSpPr/>
        <p:nvPr/>
      </p:nvGrpSpPr>
      <p:grpSpPr>
        <a:xfrm>
          <a:off x="0" y="0"/>
          <a:ext cx="0" cy="0"/>
          <a:chOff x="0" y="0"/>
          <a:chExt cx="0" cy="0"/>
        </a:xfrm>
      </p:grpSpPr>
      <p:sp>
        <p:nvSpPr>
          <p:cNvPr id="9" name="Picture Placeholder 7"/>
          <p:cNvSpPr>
            <a:spLocks noGrp="1" noChangeAspect="1"/>
          </p:cNvSpPr>
          <p:nvPr>
            <p:ph type="pic" sz="quarter" idx="13"/>
          </p:nvPr>
        </p:nvSpPr>
        <p:spPr>
          <a:xfrm>
            <a:off x="0" y="0"/>
            <a:ext cx="12192000" cy="6305910"/>
          </a:xfrm>
        </p:spPr>
        <p:txBody>
          <a:bodyPr>
            <a:normAutofit/>
          </a:bodyPr>
          <a:lstStyle>
            <a:lvl1pPr marL="0" indent="0">
              <a:buNone/>
              <a:defRPr sz="1600">
                <a:solidFill>
                  <a:schemeClr val="bg2"/>
                </a:solidFill>
              </a:defRPr>
            </a:lvl1pPr>
          </a:lstStyle>
          <a:p>
            <a:endParaRPr lang="en-US" dirty="0"/>
          </a:p>
        </p:txBody>
      </p:sp>
    </p:spTree>
    <p:extLst>
      <p:ext uri="{BB962C8B-B14F-4D97-AF65-F5344CB8AC3E}">
        <p14:creationId xmlns:p14="http://schemas.microsoft.com/office/powerpoint/2010/main" val="208414225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re et contenu">
  <p:cSld name="1_Titre et contenu">
    <p:spTree>
      <p:nvGrpSpPr>
        <p:cNvPr id="1" name="Shape 33"/>
        <p:cNvGrpSpPr/>
        <p:nvPr/>
      </p:nvGrpSpPr>
      <p:grpSpPr>
        <a:xfrm>
          <a:off x="0" y="0"/>
          <a:ext cx="0" cy="0"/>
          <a:chOff x="0" y="0"/>
          <a:chExt cx="0" cy="0"/>
        </a:xfrm>
      </p:grpSpPr>
      <p:sp>
        <p:nvSpPr>
          <p:cNvPr id="34" name="Google Shape;34;p4"/>
          <p:cNvSpPr txBox="1">
            <a:spLocks noGrp="1"/>
          </p:cNvSpPr>
          <p:nvPr>
            <p:ph type="title"/>
          </p:nvPr>
        </p:nvSpPr>
        <p:spPr>
          <a:xfrm>
            <a:off x="1219200" y="4"/>
            <a:ext cx="10972800" cy="755337"/>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rgbClr val="FFFFFF"/>
              </a:buClr>
              <a:buSzPts val="1800"/>
              <a:buNone/>
              <a:defRPr/>
            </a:lvl1pPr>
            <a:lvl2pPr lvl="1" algn="l">
              <a:lnSpc>
                <a:spcPct val="90000"/>
              </a:lnSpc>
              <a:spcBef>
                <a:spcPts val="0"/>
              </a:spcBef>
              <a:spcAft>
                <a:spcPts val="0"/>
              </a:spcAft>
              <a:buClr>
                <a:srgbClr val="FFFFFF"/>
              </a:buClr>
              <a:buSzPts val="1800"/>
              <a:buNone/>
              <a:defRPr/>
            </a:lvl2pPr>
            <a:lvl3pPr lvl="2" algn="l">
              <a:lnSpc>
                <a:spcPct val="90000"/>
              </a:lnSpc>
              <a:spcBef>
                <a:spcPts val="0"/>
              </a:spcBef>
              <a:spcAft>
                <a:spcPts val="0"/>
              </a:spcAft>
              <a:buClr>
                <a:srgbClr val="FFFFFF"/>
              </a:buClr>
              <a:buSzPts val="1800"/>
              <a:buNone/>
              <a:defRPr/>
            </a:lvl3pPr>
            <a:lvl4pPr lvl="3" algn="l">
              <a:lnSpc>
                <a:spcPct val="90000"/>
              </a:lnSpc>
              <a:spcBef>
                <a:spcPts val="0"/>
              </a:spcBef>
              <a:spcAft>
                <a:spcPts val="0"/>
              </a:spcAft>
              <a:buClr>
                <a:srgbClr val="FFFFFF"/>
              </a:buClr>
              <a:buSzPts val="1800"/>
              <a:buNone/>
              <a:defRPr/>
            </a:lvl4pPr>
            <a:lvl5pPr lvl="4" algn="l">
              <a:lnSpc>
                <a:spcPct val="90000"/>
              </a:lnSpc>
              <a:spcBef>
                <a:spcPts val="0"/>
              </a:spcBef>
              <a:spcAft>
                <a:spcPts val="0"/>
              </a:spcAft>
              <a:buClr>
                <a:srgbClr val="FFFFFF"/>
              </a:buClr>
              <a:buSzPts val="1800"/>
              <a:buNone/>
              <a:defRPr/>
            </a:lvl5pPr>
            <a:lvl6pPr lvl="5" algn="l">
              <a:lnSpc>
                <a:spcPct val="90000"/>
              </a:lnSpc>
              <a:spcBef>
                <a:spcPts val="0"/>
              </a:spcBef>
              <a:spcAft>
                <a:spcPts val="0"/>
              </a:spcAft>
              <a:buClr>
                <a:srgbClr val="FFFFFF"/>
              </a:buClr>
              <a:buSzPts val="1800"/>
              <a:buNone/>
              <a:defRPr/>
            </a:lvl6pPr>
            <a:lvl7pPr lvl="6" algn="l">
              <a:lnSpc>
                <a:spcPct val="90000"/>
              </a:lnSpc>
              <a:spcBef>
                <a:spcPts val="0"/>
              </a:spcBef>
              <a:spcAft>
                <a:spcPts val="0"/>
              </a:spcAft>
              <a:buClr>
                <a:srgbClr val="FFFFFF"/>
              </a:buClr>
              <a:buSzPts val="1800"/>
              <a:buNone/>
              <a:defRPr/>
            </a:lvl7pPr>
            <a:lvl8pPr lvl="7" algn="l">
              <a:lnSpc>
                <a:spcPct val="90000"/>
              </a:lnSpc>
              <a:spcBef>
                <a:spcPts val="0"/>
              </a:spcBef>
              <a:spcAft>
                <a:spcPts val="0"/>
              </a:spcAft>
              <a:buClr>
                <a:srgbClr val="FFFFFF"/>
              </a:buClr>
              <a:buSzPts val="1800"/>
              <a:buNone/>
              <a:defRPr/>
            </a:lvl8pPr>
            <a:lvl9pPr lvl="8" algn="l">
              <a:lnSpc>
                <a:spcPct val="90000"/>
              </a:lnSpc>
              <a:spcBef>
                <a:spcPts val="0"/>
              </a:spcBef>
              <a:spcAft>
                <a:spcPts val="0"/>
              </a:spcAft>
              <a:buClr>
                <a:srgbClr val="FFFFFF"/>
              </a:buClr>
              <a:buSzPts val="1800"/>
              <a:buNone/>
              <a:defRPr/>
            </a:lvl9pPr>
          </a:lstStyle>
          <a:p>
            <a:endParaRPr/>
          </a:p>
        </p:txBody>
      </p:sp>
      <p:sp>
        <p:nvSpPr>
          <p:cNvPr id="35" name="Google Shape;35;p4"/>
          <p:cNvSpPr txBox="1">
            <a:spLocks noGrp="1"/>
          </p:cNvSpPr>
          <p:nvPr>
            <p:ph type="sldNum" idx="12"/>
          </p:nvPr>
        </p:nvSpPr>
        <p:spPr>
          <a:xfrm>
            <a:off x="11073391" y="6400421"/>
            <a:ext cx="280410" cy="276999"/>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888888"/>
              </a:buClr>
              <a:buSzPts val="2400"/>
              <a:buFont typeface="Helvetica Neue"/>
              <a:buNone/>
              <a:defRPr sz="1200">
                <a:solidFill>
                  <a:srgbClr val="888888"/>
                </a:solidFill>
              </a:defRPr>
            </a:lvl1pPr>
            <a:lvl2pPr marL="0" lvl="1" indent="0" algn="r">
              <a:lnSpc>
                <a:spcPct val="100000"/>
              </a:lnSpc>
              <a:spcBef>
                <a:spcPts val="0"/>
              </a:spcBef>
              <a:spcAft>
                <a:spcPts val="0"/>
              </a:spcAft>
              <a:buClr>
                <a:srgbClr val="888888"/>
              </a:buClr>
              <a:buSzPts val="2400"/>
              <a:buFont typeface="Helvetica Neue"/>
              <a:buNone/>
              <a:defRPr sz="1200">
                <a:solidFill>
                  <a:srgbClr val="888888"/>
                </a:solidFill>
              </a:defRPr>
            </a:lvl2pPr>
            <a:lvl3pPr marL="0" lvl="2" indent="0" algn="r">
              <a:lnSpc>
                <a:spcPct val="100000"/>
              </a:lnSpc>
              <a:spcBef>
                <a:spcPts val="0"/>
              </a:spcBef>
              <a:spcAft>
                <a:spcPts val="0"/>
              </a:spcAft>
              <a:buClr>
                <a:srgbClr val="888888"/>
              </a:buClr>
              <a:buSzPts val="2400"/>
              <a:buFont typeface="Helvetica Neue"/>
              <a:buNone/>
              <a:defRPr sz="1200">
                <a:solidFill>
                  <a:srgbClr val="888888"/>
                </a:solidFill>
              </a:defRPr>
            </a:lvl3pPr>
            <a:lvl4pPr marL="0" lvl="3" indent="0" algn="r">
              <a:lnSpc>
                <a:spcPct val="100000"/>
              </a:lnSpc>
              <a:spcBef>
                <a:spcPts val="0"/>
              </a:spcBef>
              <a:spcAft>
                <a:spcPts val="0"/>
              </a:spcAft>
              <a:buClr>
                <a:srgbClr val="888888"/>
              </a:buClr>
              <a:buSzPts val="2400"/>
              <a:buFont typeface="Helvetica Neue"/>
              <a:buNone/>
              <a:defRPr sz="1200">
                <a:solidFill>
                  <a:srgbClr val="888888"/>
                </a:solidFill>
              </a:defRPr>
            </a:lvl4pPr>
            <a:lvl5pPr marL="0" lvl="4" indent="0" algn="r">
              <a:lnSpc>
                <a:spcPct val="100000"/>
              </a:lnSpc>
              <a:spcBef>
                <a:spcPts val="0"/>
              </a:spcBef>
              <a:spcAft>
                <a:spcPts val="0"/>
              </a:spcAft>
              <a:buClr>
                <a:srgbClr val="888888"/>
              </a:buClr>
              <a:buSzPts val="2400"/>
              <a:buFont typeface="Helvetica Neue"/>
              <a:buNone/>
              <a:defRPr sz="1200">
                <a:solidFill>
                  <a:srgbClr val="888888"/>
                </a:solidFill>
              </a:defRPr>
            </a:lvl5pPr>
            <a:lvl6pPr marL="0" lvl="5" indent="0" algn="r">
              <a:lnSpc>
                <a:spcPct val="100000"/>
              </a:lnSpc>
              <a:spcBef>
                <a:spcPts val="0"/>
              </a:spcBef>
              <a:spcAft>
                <a:spcPts val="0"/>
              </a:spcAft>
              <a:buClr>
                <a:srgbClr val="888888"/>
              </a:buClr>
              <a:buSzPts val="2400"/>
              <a:buFont typeface="Helvetica Neue"/>
              <a:buNone/>
              <a:defRPr sz="1200">
                <a:solidFill>
                  <a:srgbClr val="888888"/>
                </a:solidFill>
              </a:defRPr>
            </a:lvl6pPr>
            <a:lvl7pPr marL="0" lvl="6" indent="0" algn="r">
              <a:lnSpc>
                <a:spcPct val="100000"/>
              </a:lnSpc>
              <a:spcBef>
                <a:spcPts val="0"/>
              </a:spcBef>
              <a:spcAft>
                <a:spcPts val="0"/>
              </a:spcAft>
              <a:buClr>
                <a:srgbClr val="888888"/>
              </a:buClr>
              <a:buSzPts val="2400"/>
              <a:buFont typeface="Helvetica Neue"/>
              <a:buNone/>
              <a:defRPr sz="1200">
                <a:solidFill>
                  <a:srgbClr val="888888"/>
                </a:solidFill>
              </a:defRPr>
            </a:lvl7pPr>
            <a:lvl8pPr marL="0" lvl="7" indent="0" algn="r">
              <a:lnSpc>
                <a:spcPct val="100000"/>
              </a:lnSpc>
              <a:spcBef>
                <a:spcPts val="0"/>
              </a:spcBef>
              <a:spcAft>
                <a:spcPts val="0"/>
              </a:spcAft>
              <a:buClr>
                <a:srgbClr val="888888"/>
              </a:buClr>
              <a:buSzPts val="2400"/>
              <a:buFont typeface="Helvetica Neue"/>
              <a:buNone/>
              <a:defRPr sz="1200">
                <a:solidFill>
                  <a:srgbClr val="888888"/>
                </a:solidFill>
              </a:defRPr>
            </a:lvl8pPr>
            <a:lvl9pPr marL="0" lvl="8" indent="0" algn="r">
              <a:lnSpc>
                <a:spcPct val="100000"/>
              </a:lnSpc>
              <a:spcBef>
                <a:spcPts val="0"/>
              </a:spcBef>
              <a:spcAft>
                <a:spcPts val="0"/>
              </a:spcAft>
              <a:buClr>
                <a:srgbClr val="888888"/>
              </a:buClr>
              <a:buSzPts val="2400"/>
              <a:buFont typeface="Helvetica Neue"/>
              <a:buNone/>
              <a:defRPr sz="1200">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56159209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Titre et contenu">
  <p:cSld name="2_Titre et contenu">
    <p:spTree>
      <p:nvGrpSpPr>
        <p:cNvPr id="1" name="Shape 501"/>
        <p:cNvGrpSpPr/>
        <p:nvPr/>
      </p:nvGrpSpPr>
      <p:grpSpPr>
        <a:xfrm>
          <a:off x="0" y="0"/>
          <a:ext cx="0" cy="0"/>
          <a:chOff x="0" y="0"/>
          <a:chExt cx="0" cy="0"/>
        </a:xfrm>
      </p:grpSpPr>
      <p:sp>
        <p:nvSpPr>
          <p:cNvPr id="502" name="Google Shape;502;p63"/>
          <p:cNvSpPr/>
          <p:nvPr/>
        </p:nvSpPr>
        <p:spPr>
          <a:xfrm>
            <a:off x="1219200" y="0"/>
            <a:ext cx="10972800" cy="755336"/>
          </a:xfrm>
          <a:prstGeom prst="rect">
            <a:avLst/>
          </a:prstGeom>
          <a:solidFill>
            <a:schemeClr val="accent2"/>
          </a:solidFill>
          <a:ln>
            <a:noFill/>
          </a:ln>
        </p:spPr>
        <p:txBody>
          <a:bodyPr spcFirstLastPara="1" wrap="square" lIns="45713" tIns="22850" rIns="45713" bIns="22850" anchor="ctr" anchorCtr="0">
            <a:noAutofit/>
          </a:bodyPr>
          <a:lstStyle/>
          <a:p>
            <a:pPr marL="0" marR="0" lvl="0" indent="0" algn="ctr" rtl="0">
              <a:lnSpc>
                <a:spcPct val="100000"/>
              </a:lnSpc>
              <a:spcBef>
                <a:spcPts val="0"/>
              </a:spcBef>
              <a:spcAft>
                <a:spcPts val="0"/>
              </a:spcAft>
              <a:buClr>
                <a:srgbClr val="000000"/>
              </a:buClr>
              <a:buSzPts val="3600"/>
              <a:buFont typeface="Calibri"/>
              <a:buNone/>
            </a:pPr>
            <a:endParaRPr sz="1800" b="0" i="0" u="none" strike="noStrike" cap="none">
              <a:solidFill>
                <a:schemeClr val="lt1"/>
              </a:solidFill>
              <a:latin typeface="Calibri"/>
              <a:ea typeface="Calibri"/>
              <a:cs typeface="Calibri"/>
              <a:sym typeface="Calibri"/>
            </a:endParaRPr>
          </a:p>
        </p:txBody>
      </p:sp>
      <p:sp>
        <p:nvSpPr>
          <p:cNvPr id="504" name="Google Shape;504;p63"/>
          <p:cNvSpPr txBox="1">
            <a:spLocks noGrp="1"/>
          </p:cNvSpPr>
          <p:nvPr>
            <p:ph type="sldNum" idx="12"/>
          </p:nvPr>
        </p:nvSpPr>
        <p:spPr>
          <a:xfrm>
            <a:off x="8610600" y="6356359"/>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88888"/>
              </a:buClr>
              <a:buSzPts val="2400"/>
              <a:buFont typeface="Calibri"/>
              <a:buNone/>
              <a:defRPr/>
            </a:lvl1pPr>
            <a:lvl2pPr marL="0" lvl="1" indent="0" algn="r">
              <a:lnSpc>
                <a:spcPct val="100000"/>
              </a:lnSpc>
              <a:spcBef>
                <a:spcPts val="0"/>
              </a:spcBef>
              <a:spcAft>
                <a:spcPts val="0"/>
              </a:spcAft>
              <a:buClr>
                <a:srgbClr val="888888"/>
              </a:buClr>
              <a:buSzPts val="2400"/>
              <a:buFont typeface="Calibri"/>
              <a:buNone/>
              <a:defRPr/>
            </a:lvl2pPr>
            <a:lvl3pPr marL="0" lvl="2" indent="0" algn="r">
              <a:lnSpc>
                <a:spcPct val="100000"/>
              </a:lnSpc>
              <a:spcBef>
                <a:spcPts val="0"/>
              </a:spcBef>
              <a:spcAft>
                <a:spcPts val="0"/>
              </a:spcAft>
              <a:buClr>
                <a:srgbClr val="888888"/>
              </a:buClr>
              <a:buSzPts val="2400"/>
              <a:buFont typeface="Calibri"/>
              <a:buNone/>
              <a:defRPr/>
            </a:lvl3pPr>
            <a:lvl4pPr marL="0" lvl="3" indent="0" algn="r">
              <a:lnSpc>
                <a:spcPct val="100000"/>
              </a:lnSpc>
              <a:spcBef>
                <a:spcPts val="0"/>
              </a:spcBef>
              <a:spcAft>
                <a:spcPts val="0"/>
              </a:spcAft>
              <a:buClr>
                <a:srgbClr val="888888"/>
              </a:buClr>
              <a:buSzPts val="2400"/>
              <a:buFont typeface="Calibri"/>
              <a:buNone/>
              <a:defRPr/>
            </a:lvl4pPr>
            <a:lvl5pPr marL="0" lvl="4" indent="0" algn="r">
              <a:lnSpc>
                <a:spcPct val="100000"/>
              </a:lnSpc>
              <a:spcBef>
                <a:spcPts val="0"/>
              </a:spcBef>
              <a:spcAft>
                <a:spcPts val="0"/>
              </a:spcAft>
              <a:buClr>
                <a:srgbClr val="888888"/>
              </a:buClr>
              <a:buSzPts val="2400"/>
              <a:buFont typeface="Calibri"/>
              <a:buNone/>
              <a:defRPr/>
            </a:lvl5pPr>
            <a:lvl6pPr marL="0" lvl="5" indent="0" algn="r">
              <a:lnSpc>
                <a:spcPct val="100000"/>
              </a:lnSpc>
              <a:spcBef>
                <a:spcPts val="0"/>
              </a:spcBef>
              <a:spcAft>
                <a:spcPts val="0"/>
              </a:spcAft>
              <a:buClr>
                <a:srgbClr val="888888"/>
              </a:buClr>
              <a:buSzPts val="2400"/>
              <a:buFont typeface="Calibri"/>
              <a:buNone/>
              <a:defRPr/>
            </a:lvl6pPr>
            <a:lvl7pPr marL="0" lvl="6" indent="0" algn="r">
              <a:lnSpc>
                <a:spcPct val="100000"/>
              </a:lnSpc>
              <a:spcBef>
                <a:spcPts val="0"/>
              </a:spcBef>
              <a:spcAft>
                <a:spcPts val="0"/>
              </a:spcAft>
              <a:buClr>
                <a:srgbClr val="888888"/>
              </a:buClr>
              <a:buSzPts val="2400"/>
              <a:buFont typeface="Calibri"/>
              <a:buNone/>
              <a:defRPr/>
            </a:lvl7pPr>
            <a:lvl8pPr marL="0" lvl="7" indent="0" algn="r">
              <a:lnSpc>
                <a:spcPct val="100000"/>
              </a:lnSpc>
              <a:spcBef>
                <a:spcPts val="0"/>
              </a:spcBef>
              <a:spcAft>
                <a:spcPts val="0"/>
              </a:spcAft>
              <a:buClr>
                <a:srgbClr val="888888"/>
              </a:buClr>
              <a:buSzPts val="2400"/>
              <a:buFont typeface="Calibri"/>
              <a:buNone/>
              <a:defRPr/>
            </a:lvl8pPr>
            <a:lvl9pPr marL="0" lvl="8" indent="0" algn="r">
              <a:lnSpc>
                <a:spcPct val="100000"/>
              </a:lnSpc>
              <a:spcBef>
                <a:spcPts val="0"/>
              </a:spcBef>
              <a:spcAft>
                <a:spcPts val="0"/>
              </a:spcAft>
              <a:buClr>
                <a:srgbClr val="888888"/>
              </a:buClr>
              <a:buSzPts val="2400"/>
              <a:buFont typeface="Calibri"/>
              <a:buNone/>
              <a:defRPr/>
            </a:lvl9pPr>
          </a:lstStyle>
          <a:p>
            <a:fld id="{00000000-1234-1234-1234-123412341234}" type="slidenum">
              <a:rPr lang="en-US" smtClean="0"/>
              <a:pPr/>
              <a:t>‹#›</a:t>
            </a:fld>
            <a:endParaRPr lang="en-US"/>
          </a:p>
        </p:txBody>
      </p:sp>
      <p:sp>
        <p:nvSpPr>
          <p:cNvPr id="505" name="Google Shape;505;p63"/>
          <p:cNvSpPr txBox="1">
            <a:spLocks noGrp="1"/>
          </p:cNvSpPr>
          <p:nvPr>
            <p:ph type="title"/>
          </p:nvPr>
        </p:nvSpPr>
        <p:spPr>
          <a:xfrm>
            <a:off x="1219200" y="0"/>
            <a:ext cx="10972800" cy="755336"/>
          </a:xfrm>
          <a:prstGeom prst="rect">
            <a:avLst/>
          </a:prstGeom>
          <a:noFill/>
          <a:ln>
            <a:noFill/>
          </a:ln>
        </p:spPr>
        <p:txBody>
          <a:bodyPr spcFirstLastPara="1" wrap="square" lIns="360000" tIns="45700" rIns="91425" bIns="45700" anchor="ctr" anchorCtr="0">
            <a:noAutofit/>
          </a:bodyPr>
          <a:lstStyle>
            <a:lvl1pPr lvl="0" algn="l">
              <a:lnSpc>
                <a:spcPct val="90000"/>
              </a:lnSpc>
              <a:spcBef>
                <a:spcPts val="0"/>
              </a:spcBef>
              <a:spcAft>
                <a:spcPts val="0"/>
              </a:spcAft>
              <a:buClr>
                <a:schemeClr val="lt1"/>
              </a:buClr>
              <a:buSzPts val="72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6" name="Google Shape;506;p63"/>
          <p:cNvSpPr/>
          <p:nvPr/>
        </p:nvSpPr>
        <p:spPr>
          <a:xfrm>
            <a:off x="0" y="0"/>
            <a:ext cx="838200" cy="755336"/>
          </a:xfrm>
          <a:prstGeom prst="rect">
            <a:avLst/>
          </a:prstGeom>
          <a:solidFill>
            <a:schemeClr val="dk2"/>
          </a:solidFill>
          <a:ln>
            <a:noFill/>
          </a:ln>
        </p:spPr>
        <p:txBody>
          <a:bodyPr spcFirstLastPara="1" wrap="square" lIns="45713" tIns="22850" rIns="45713" bIns="22850" anchor="ctr" anchorCtr="0">
            <a:noAutofit/>
          </a:bodyPr>
          <a:lstStyle/>
          <a:p>
            <a:pPr marL="0" marR="0" lvl="0" indent="0" algn="ctr" rtl="0">
              <a:lnSpc>
                <a:spcPct val="100000"/>
              </a:lnSpc>
              <a:spcBef>
                <a:spcPts val="0"/>
              </a:spcBef>
              <a:spcAft>
                <a:spcPts val="0"/>
              </a:spcAft>
              <a:buClr>
                <a:srgbClr val="000000"/>
              </a:buClr>
              <a:buSzPts val="3600"/>
              <a:buFont typeface="Calibri"/>
              <a:buNone/>
            </a:pPr>
            <a:endParaRPr sz="1800" b="0" i="0" u="none" strike="noStrike" cap="none">
              <a:solidFill>
                <a:schemeClr val="lt1"/>
              </a:solidFill>
              <a:latin typeface="Calibri"/>
              <a:ea typeface="Calibri"/>
              <a:cs typeface="Calibri"/>
              <a:sym typeface="Calibri"/>
            </a:endParaRPr>
          </a:p>
        </p:txBody>
      </p:sp>
      <p:sp>
        <p:nvSpPr>
          <p:cNvPr id="507" name="Google Shape;507;p63"/>
          <p:cNvSpPr/>
          <p:nvPr/>
        </p:nvSpPr>
        <p:spPr>
          <a:xfrm>
            <a:off x="704429" y="0"/>
            <a:ext cx="216747" cy="755336"/>
          </a:xfrm>
          <a:prstGeom prst="rect">
            <a:avLst/>
          </a:prstGeom>
          <a:solidFill>
            <a:schemeClr val="accent1"/>
          </a:solidFill>
          <a:ln>
            <a:noFill/>
          </a:ln>
        </p:spPr>
        <p:txBody>
          <a:bodyPr spcFirstLastPara="1" wrap="square" lIns="45713" tIns="22850" rIns="45713" bIns="22850" anchor="ctr" anchorCtr="0">
            <a:noAutofit/>
          </a:bodyPr>
          <a:lstStyle/>
          <a:p>
            <a:pPr marL="0" marR="0" lvl="0" indent="0" algn="ctr" rtl="0">
              <a:lnSpc>
                <a:spcPct val="100000"/>
              </a:lnSpc>
              <a:spcBef>
                <a:spcPts val="0"/>
              </a:spcBef>
              <a:spcAft>
                <a:spcPts val="0"/>
              </a:spcAft>
              <a:buClr>
                <a:srgbClr val="000000"/>
              </a:buClr>
              <a:buSzPts val="3600"/>
              <a:buFont typeface="Calibri"/>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95269481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ig Picture">
    <p:spTree>
      <p:nvGrpSpPr>
        <p:cNvPr id="1" name=""/>
        <p:cNvGrpSpPr/>
        <p:nvPr/>
      </p:nvGrpSpPr>
      <p:grpSpPr>
        <a:xfrm>
          <a:off x="0" y="0"/>
          <a:ext cx="0" cy="0"/>
          <a:chOff x="0" y="0"/>
          <a:chExt cx="0" cy="0"/>
        </a:xfrm>
      </p:grpSpPr>
      <p:sp>
        <p:nvSpPr>
          <p:cNvPr id="2" name="Picture Placeholder 13"/>
          <p:cNvSpPr>
            <a:spLocks noGrp="1"/>
          </p:cNvSpPr>
          <p:nvPr>
            <p:ph type="pic" sz="quarter" idx="13"/>
          </p:nvPr>
        </p:nvSpPr>
        <p:spPr>
          <a:xfrm>
            <a:off x="0" y="1"/>
            <a:ext cx="12192000" cy="6297283"/>
          </a:xfrm>
          <a:prstGeom prst="rect">
            <a:avLst/>
          </a:prstGeom>
          <a:effectLst/>
        </p:spPr>
        <p:txBody>
          <a:bodyPr>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39448411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Vide">
  <p:cSld name="Vide">
    <p:spTree>
      <p:nvGrpSpPr>
        <p:cNvPr id="1" name="Shape 262"/>
        <p:cNvGrpSpPr/>
        <p:nvPr/>
      </p:nvGrpSpPr>
      <p:grpSpPr>
        <a:xfrm>
          <a:off x="0" y="0"/>
          <a:ext cx="0" cy="0"/>
          <a:chOff x="0" y="0"/>
          <a:chExt cx="0" cy="0"/>
        </a:xfrm>
      </p:grpSpPr>
    </p:spTree>
    <p:extLst>
      <p:ext uri="{BB962C8B-B14F-4D97-AF65-F5344CB8AC3E}">
        <p14:creationId xmlns:p14="http://schemas.microsoft.com/office/powerpoint/2010/main" val="240485290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9"/>
            <a:ext cx="10515600" cy="1325563"/>
          </a:xfrm>
          <a:prstGeom prst="rect">
            <a:avLst/>
          </a:prstGeom>
        </p:spPr>
        <p:txBody>
          <a:bodyPr vert="horz" lIns="182843" tIns="91422" rIns="182843" bIns="91422" rtlCol="0" anchor="ctr">
            <a:normAutofit/>
          </a:bodyPr>
          <a:lstStyle/>
          <a:p>
            <a:r>
              <a:rPr lang="en-US" dirty="0"/>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182843" tIns="91422" rIns="182843" bIns="9142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a:off x="-8629" y="6308850"/>
            <a:ext cx="12209257" cy="553961"/>
          </a:xfrm>
          <a:prstGeom prst="rect">
            <a:avLst/>
          </a:prstGeom>
          <a:solidFill>
            <a:srgbClr val="051D41"/>
          </a:solidFill>
        </p:spPr>
        <p:txBody>
          <a:bodyPr wrap="square" lIns="91404" tIns="45702" rIns="91404" bIns="45702">
            <a:spAutoFit/>
          </a:bodyPr>
          <a:lstStyle/>
          <a:p>
            <a:pPr algn="ctr"/>
            <a:r>
              <a:rPr lang="en-US" sz="1000" dirty="0">
                <a:solidFill>
                  <a:schemeClr val="tx2"/>
                </a:solidFill>
                <a:latin typeface="Lato Light"/>
                <a:cs typeface="Lato Light"/>
              </a:rPr>
              <a:t> </a:t>
            </a:r>
          </a:p>
          <a:p>
            <a:pPr algn="ctr"/>
            <a:r>
              <a:rPr lang="en-US" sz="1000" dirty="0">
                <a:solidFill>
                  <a:schemeClr val="tx2"/>
                </a:solidFill>
                <a:latin typeface="Lato Light"/>
                <a:cs typeface="Lato Light"/>
              </a:rPr>
              <a:t> </a:t>
            </a:r>
          </a:p>
          <a:p>
            <a:pPr algn="ctr"/>
            <a:r>
              <a:rPr lang="en-US" sz="1000" dirty="0">
                <a:solidFill>
                  <a:schemeClr val="tx2"/>
                </a:solidFill>
                <a:latin typeface="Lato Light"/>
                <a:cs typeface="Lato Light"/>
              </a:rPr>
              <a:t> </a:t>
            </a:r>
            <a:endParaRPr lang="id-ID" sz="1000" dirty="0">
              <a:solidFill>
                <a:schemeClr val="tx2"/>
              </a:solidFill>
              <a:latin typeface="Lato Light"/>
              <a:cs typeface="Lato Light"/>
            </a:endParaRPr>
          </a:p>
        </p:txBody>
      </p:sp>
      <p:pic>
        <p:nvPicPr>
          <p:cNvPr id="2052" name="Picture 4" descr="https://inside.epfl.ch/corp-id/wp-content/uploads/2019/05/EPFL_Logo_Digital_RGB_PROD-300x130.png">
            <a:extLst>
              <a:ext uri="{FF2B5EF4-FFF2-40B4-BE49-F238E27FC236}">
                <a16:creationId xmlns:a16="http://schemas.microsoft.com/office/drawing/2014/main" id="{0B782C6F-74BD-9749-BCA0-5F678679DD7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724322" y="6308144"/>
            <a:ext cx="1268895" cy="5498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D1AD162-659A-6444-BE8B-E4C733A308D2}"/>
              </a:ext>
            </a:extLst>
          </p:cNvPr>
          <p:cNvSpPr txBox="1"/>
          <p:nvPr userDrawn="1"/>
        </p:nvSpPr>
        <p:spPr>
          <a:xfrm>
            <a:off x="68357" y="6312524"/>
            <a:ext cx="3434338" cy="523220"/>
          </a:xfrm>
          <a:prstGeom prst="rect">
            <a:avLst/>
          </a:prstGeom>
          <a:noFill/>
        </p:spPr>
        <p:txBody>
          <a:bodyPr wrap="none" rtlCol="0">
            <a:spAutoFit/>
          </a:bodyPr>
          <a:lstStyle/>
          <a:p>
            <a:pPr algn="ctr"/>
            <a:r>
              <a:rPr lang="en-US" sz="2800" dirty="0">
                <a:solidFill>
                  <a:schemeClr val="bg1"/>
                </a:solidFill>
              </a:rPr>
              <a:t>Spring 2020 - </a:t>
            </a:r>
            <a:r>
              <a:rPr lang="en-US" sz="2800" b="1" dirty="0">
                <a:solidFill>
                  <a:schemeClr val="bg1"/>
                </a:solidFill>
              </a:rPr>
              <a:t>week #4</a:t>
            </a:r>
            <a:endParaRPr lang="en-US" sz="2000" b="1" dirty="0">
              <a:solidFill>
                <a:schemeClr val="bg1"/>
              </a:solidFill>
              <a:latin typeface="+mj-lt"/>
              <a:ea typeface="Lato Bold" charset="0"/>
              <a:cs typeface="Lato Bold" charset="0"/>
            </a:endParaRPr>
          </a:p>
        </p:txBody>
      </p:sp>
    </p:spTree>
    <p:extLst>
      <p:ext uri="{BB962C8B-B14F-4D97-AF65-F5344CB8AC3E}">
        <p14:creationId xmlns:p14="http://schemas.microsoft.com/office/powerpoint/2010/main" val="3505952639"/>
      </p:ext>
    </p:extLst>
  </p:cSld>
  <p:clrMap bg1="lt1" tx1="dk1" bg2="lt2" tx2="dk2" accent1="accent1" accent2="accent2" accent3="accent3" accent4="accent4" accent5="accent5" accent6="accent6" hlink="hlink" folHlink="folHlink"/>
  <p:sldLayoutIdLst>
    <p:sldLayoutId id="2147483732" r:id="rId1"/>
    <p:sldLayoutId id="2147483745" r:id="rId2"/>
    <p:sldLayoutId id="2147483749" r:id="rId3"/>
    <p:sldLayoutId id="2147483750" r:id="rId4"/>
    <p:sldLayoutId id="2147483751" r:id="rId5"/>
    <p:sldLayoutId id="2147483752" r:id="rId6"/>
  </p:sldLayoutIdLst>
  <mc:AlternateContent xmlns:mc="http://schemas.openxmlformats.org/markup-compatibility/2006" xmlns:p14="http://schemas.microsoft.com/office/powerpoint/2010/main">
    <mc:Choice Requires="p14">
      <p:transition p14:dur="10" advClick="0"/>
    </mc:Choice>
    <mc:Fallback xmlns="">
      <p:transition advClick="0"/>
    </mc:Fallback>
  </mc:AlternateContent>
  <p:hf hdr="0" ftr="0" dt="0"/>
  <p:txStyles>
    <p:titleStyle>
      <a:lvl1pPr algn="l" defTabSz="914217" rtl="0" eaLnBrk="1" latinLnBrk="0" hangingPunct="1">
        <a:lnSpc>
          <a:spcPct val="90000"/>
        </a:lnSpc>
        <a:spcBef>
          <a:spcPct val="0"/>
        </a:spcBef>
        <a:buNone/>
        <a:defRPr lang="en-US" sz="3000" kern="1200">
          <a:solidFill>
            <a:schemeClr val="tx1"/>
          </a:solidFill>
          <a:latin typeface="Lato" panose="020F0502020204030203" pitchFamily="34" charset="0"/>
          <a:ea typeface="+mj-ea"/>
          <a:cs typeface="+mj-cs"/>
        </a:defRPr>
      </a:lvl1pPr>
    </p:titleStyle>
    <p:bodyStyle>
      <a:lvl1pPr marL="228555" indent="-228555" algn="l" defTabSz="914217"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663" indent="-228555" algn="l" defTabSz="914217"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2772" indent="-228555" algn="l" defTabSz="914217"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599880" indent="-228555" algn="l" defTabSz="914217"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6989" indent="-228555" algn="l" defTabSz="914217"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4097"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renku.iccluster.epfl.ch/projects/dslab2020/dslab-homework-1/"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hyperlink" Target="https://renku.iccluster.epfl.ch/projects/dslab2020/dslab-solutions-week-3/" TargetMode="External"/><Relationship Id="rId4" Type="http://schemas.openxmlformats.org/officeDocument/2006/relationships/hyperlink" Target="https://renku.iccluster.epfl.ch/projects/dslab2020/dslab-exercises-week-4/"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6.tiff"/><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491697B7-384A-8C47-922C-5D7C2E128F5E}"/>
              </a:ext>
            </a:extLst>
          </p:cNvPr>
          <p:cNvPicPr>
            <a:picLocks noGrp="1" noChangeAspect="1"/>
          </p:cNvPicPr>
          <p:nvPr>
            <p:ph type="pic" sz="quarter" idx="4294967295"/>
          </p:nvPr>
        </p:nvPicPr>
        <p:blipFill>
          <a:blip r:embed="rId3">
            <a:extLst>
              <a:ext uri="{28A0092B-C50C-407E-A947-70E740481C1C}">
                <a14:useLocalDpi xmlns:a14="http://schemas.microsoft.com/office/drawing/2010/main"/>
              </a:ext>
            </a:extLst>
          </a:blip>
          <a:srcRect/>
          <a:stretch>
            <a:fillRect/>
          </a:stretch>
        </p:blipFill>
        <p:spPr>
          <a:xfrm>
            <a:off x="0" y="0"/>
            <a:ext cx="12192000" cy="6297613"/>
          </a:xfrm>
        </p:spPr>
      </p:pic>
      <p:sp>
        <p:nvSpPr>
          <p:cNvPr id="10" name="Rectangle 9"/>
          <p:cNvSpPr/>
          <p:nvPr/>
        </p:nvSpPr>
        <p:spPr>
          <a:xfrm>
            <a:off x="1588" y="0"/>
            <a:ext cx="12188825" cy="6312524"/>
          </a:xfrm>
          <a:prstGeom prst="rect">
            <a:avLst/>
          </a:prstGeom>
          <a:gradFill flip="none" rotWithShape="0">
            <a:gsLst>
              <a:gs pos="0">
                <a:srgbClr val="002452">
                  <a:alpha val="50000"/>
                </a:srgbClr>
              </a:gs>
              <a:gs pos="96000">
                <a:srgbClr val="002452">
                  <a:alpha val="76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TextBox 11"/>
          <p:cNvSpPr txBox="1"/>
          <p:nvPr/>
        </p:nvSpPr>
        <p:spPr>
          <a:xfrm>
            <a:off x="1541182" y="2371744"/>
            <a:ext cx="9128781" cy="1908215"/>
          </a:xfrm>
          <a:prstGeom prst="rect">
            <a:avLst/>
          </a:prstGeom>
          <a:noFill/>
        </p:spPr>
        <p:txBody>
          <a:bodyPr wrap="none" rtlCol="0">
            <a:spAutoFit/>
          </a:bodyPr>
          <a:lstStyle/>
          <a:p>
            <a:pPr algn="ctr"/>
            <a:r>
              <a:rPr lang="en-US" sz="5900" b="1" dirty="0" err="1">
                <a:solidFill>
                  <a:schemeClr val="bg1"/>
                </a:solidFill>
                <a:latin typeface="+mj-lt"/>
                <a:ea typeface="Lato Bold" charset="0"/>
                <a:cs typeface="Lato Bold" charset="0"/>
              </a:rPr>
              <a:t>DSLab</a:t>
            </a:r>
            <a:r>
              <a:rPr lang="en-US" sz="5900" b="1" dirty="0">
                <a:solidFill>
                  <a:schemeClr val="bg1"/>
                </a:solidFill>
                <a:latin typeface="+mj-lt"/>
                <a:ea typeface="Lato Bold" charset="0"/>
                <a:cs typeface="Lato Bold" charset="0"/>
              </a:rPr>
              <a:t> 2020</a:t>
            </a:r>
          </a:p>
          <a:p>
            <a:pPr algn="ctr"/>
            <a:r>
              <a:rPr lang="en-US" sz="5900" dirty="0">
                <a:solidFill>
                  <a:schemeClr val="bg1"/>
                </a:solidFill>
                <a:latin typeface="+mj-lt"/>
                <a:ea typeface="Lato Bold" charset="0"/>
                <a:cs typeface="Lato Bold" charset="0"/>
              </a:rPr>
              <a:t>The Data Science Lab Week 4</a:t>
            </a:r>
          </a:p>
        </p:txBody>
      </p:sp>
      <p:grpSp>
        <p:nvGrpSpPr>
          <p:cNvPr id="14" name="Group 13"/>
          <p:cNvGrpSpPr/>
          <p:nvPr/>
        </p:nvGrpSpPr>
        <p:grpSpPr>
          <a:xfrm>
            <a:off x="3803030" y="2096429"/>
            <a:ext cx="4617728" cy="2458844"/>
            <a:chOff x="1558925" y="4192858"/>
            <a:chExt cx="9235455" cy="4917688"/>
          </a:xfrm>
        </p:grpSpPr>
        <p:cxnSp>
          <p:nvCxnSpPr>
            <p:cNvPr id="16" name="Straight Connector 15"/>
            <p:cNvCxnSpPr/>
            <p:nvPr/>
          </p:nvCxnSpPr>
          <p:spPr>
            <a:xfrm>
              <a:off x="1558925" y="9110546"/>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58925" y="4192858"/>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236522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6C64DB-EBE0-8549-987F-AD843BD2828F}"/>
              </a:ext>
            </a:extLst>
          </p:cNvPr>
          <p:cNvSpPr txBox="1">
            <a:spLocks/>
          </p:cNvSpPr>
          <p:nvPr/>
        </p:nvSpPr>
        <p:spPr>
          <a:xfrm>
            <a:off x="0" y="0"/>
            <a:ext cx="12192000" cy="755650"/>
          </a:xfrm>
          <a:prstGeom prst="rect">
            <a:avLst/>
          </a:prstGeom>
        </p:spPr>
        <p:txBody>
          <a:bodyPr vert="horz" lIns="182843" tIns="91422" rIns="182843" bIns="91422" rtlCol="0" anchor="ctr">
            <a:normAutofit/>
          </a:bodyPr>
          <a:lstStyle>
            <a:lvl1pPr algn="l" defTabSz="914217" rtl="0" eaLnBrk="1" latinLnBrk="0" hangingPunct="1">
              <a:lnSpc>
                <a:spcPct val="90000"/>
              </a:lnSpc>
              <a:spcBef>
                <a:spcPct val="0"/>
              </a:spcBef>
              <a:buNone/>
              <a:defRPr lang="en-US" sz="3000" kern="1200">
                <a:solidFill>
                  <a:schemeClr val="tx1"/>
                </a:solidFill>
                <a:latin typeface="Lato" panose="020F0502020204030203" pitchFamily="34" charset="0"/>
                <a:ea typeface="+mj-ea"/>
                <a:cs typeface="+mj-cs"/>
              </a:defRPr>
            </a:lvl1pPr>
          </a:lstStyle>
          <a:p>
            <a:pPr algn="ctr"/>
            <a:r>
              <a:rPr lang="en-US" b="1" dirty="0"/>
              <a:t>HIVE – under the hood</a:t>
            </a:r>
          </a:p>
        </p:txBody>
      </p:sp>
      <p:sp>
        <p:nvSpPr>
          <p:cNvPr id="2" name="TextBox 1">
            <a:extLst>
              <a:ext uri="{FF2B5EF4-FFF2-40B4-BE49-F238E27FC236}">
                <a16:creationId xmlns:a16="http://schemas.microsoft.com/office/drawing/2014/main" id="{2491DF42-964A-274D-9A7A-50A7979A0B95}"/>
              </a:ext>
            </a:extLst>
          </p:cNvPr>
          <p:cNvSpPr txBox="1"/>
          <p:nvPr/>
        </p:nvSpPr>
        <p:spPr>
          <a:xfrm>
            <a:off x="219456" y="5742432"/>
            <a:ext cx="6309163" cy="369332"/>
          </a:xfrm>
          <a:prstGeom prst="rect">
            <a:avLst/>
          </a:prstGeom>
          <a:noFill/>
        </p:spPr>
        <p:txBody>
          <a:bodyPr wrap="none" rtlCol="0">
            <a:spAutoFit/>
          </a:bodyPr>
          <a:lstStyle/>
          <a:p>
            <a:r>
              <a:rPr lang="en-US" dirty="0"/>
              <a:t>source: https://</a:t>
            </a:r>
            <a:r>
              <a:rPr lang="en-US" dirty="0" err="1"/>
              <a:t>cwiki.apache.org</a:t>
            </a:r>
            <a:r>
              <a:rPr lang="en-US" dirty="0"/>
              <a:t>/confluence/display/Hive/Design</a:t>
            </a:r>
          </a:p>
        </p:txBody>
      </p:sp>
      <p:pic>
        <p:nvPicPr>
          <p:cNvPr id="7" name="Picture 6">
            <a:extLst>
              <a:ext uri="{FF2B5EF4-FFF2-40B4-BE49-F238E27FC236}">
                <a16:creationId xmlns:a16="http://schemas.microsoft.com/office/drawing/2014/main" id="{2A73D5FD-5F42-9E43-902B-E0B0CC0A35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1851" y="760698"/>
            <a:ext cx="9532661" cy="4929156"/>
          </a:xfrm>
          <a:prstGeom prst="rect">
            <a:avLst/>
          </a:prstGeom>
        </p:spPr>
      </p:pic>
      <p:sp>
        <p:nvSpPr>
          <p:cNvPr id="8" name="Rectangle 7">
            <a:extLst>
              <a:ext uri="{FF2B5EF4-FFF2-40B4-BE49-F238E27FC236}">
                <a16:creationId xmlns:a16="http://schemas.microsoft.com/office/drawing/2014/main" id="{D4F6E1AD-D984-B143-A174-5A6CAB2BED49}"/>
              </a:ext>
            </a:extLst>
          </p:cNvPr>
          <p:cNvSpPr/>
          <p:nvPr/>
        </p:nvSpPr>
        <p:spPr>
          <a:xfrm>
            <a:off x="1261872" y="713232"/>
            <a:ext cx="4846320" cy="4645152"/>
          </a:xfrm>
          <a:prstGeom prst="rect">
            <a:avLst/>
          </a:prstGeom>
          <a:solidFill>
            <a:schemeClr val="tx1">
              <a:lumMod val="10000"/>
              <a:lumOff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08DEC1C-CAC3-6840-9307-7989038BEDE4}"/>
              </a:ext>
            </a:extLst>
          </p:cNvPr>
          <p:cNvSpPr/>
          <p:nvPr/>
        </p:nvSpPr>
        <p:spPr>
          <a:xfrm>
            <a:off x="6406896" y="694944"/>
            <a:ext cx="4846320" cy="3060192"/>
          </a:xfrm>
          <a:prstGeom prst="rect">
            <a:avLst/>
          </a:prstGeom>
          <a:solidFill>
            <a:srgbClr val="C9FCCB">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A51047E-3887-0142-9901-5FE0CF7FD6B3}"/>
              </a:ext>
            </a:extLst>
          </p:cNvPr>
          <p:cNvSpPr/>
          <p:nvPr/>
        </p:nvSpPr>
        <p:spPr>
          <a:xfrm>
            <a:off x="6394704" y="3913632"/>
            <a:ext cx="4846320" cy="1840992"/>
          </a:xfrm>
          <a:prstGeom prst="rect">
            <a:avLst/>
          </a:prstGeom>
          <a:solidFill>
            <a:srgbClr val="FCFFA9">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82786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6C64DB-EBE0-8549-987F-AD843BD2828F}"/>
              </a:ext>
            </a:extLst>
          </p:cNvPr>
          <p:cNvSpPr txBox="1">
            <a:spLocks/>
          </p:cNvSpPr>
          <p:nvPr/>
        </p:nvSpPr>
        <p:spPr>
          <a:xfrm>
            <a:off x="0" y="0"/>
            <a:ext cx="12192000" cy="755650"/>
          </a:xfrm>
          <a:prstGeom prst="rect">
            <a:avLst/>
          </a:prstGeom>
        </p:spPr>
        <p:txBody>
          <a:bodyPr vert="horz" lIns="182843" tIns="91422" rIns="182843" bIns="91422" rtlCol="0" anchor="ctr">
            <a:normAutofit/>
          </a:bodyPr>
          <a:lstStyle>
            <a:lvl1pPr algn="l" defTabSz="914217" rtl="0" eaLnBrk="1" latinLnBrk="0" hangingPunct="1">
              <a:lnSpc>
                <a:spcPct val="90000"/>
              </a:lnSpc>
              <a:spcBef>
                <a:spcPct val="0"/>
              </a:spcBef>
              <a:buNone/>
              <a:defRPr lang="en-US" sz="3000" kern="1200">
                <a:solidFill>
                  <a:schemeClr val="tx1"/>
                </a:solidFill>
                <a:latin typeface="Lato" panose="020F0502020204030203" pitchFamily="34" charset="0"/>
                <a:ea typeface="+mj-ea"/>
                <a:cs typeface="+mj-cs"/>
              </a:defRPr>
            </a:lvl1pPr>
          </a:lstStyle>
          <a:p>
            <a:pPr algn="ctr"/>
            <a:r>
              <a:rPr lang="en-US" b="1" dirty="0"/>
              <a:t>HIVE – under the hood</a:t>
            </a:r>
          </a:p>
        </p:txBody>
      </p:sp>
      <p:sp>
        <p:nvSpPr>
          <p:cNvPr id="2" name="TextBox 1">
            <a:extLst>
              <a:ext uri="{FF2B5EF4-FFF2-40B4-BE49-F238E27FC236}">
                <a16:creationId xmlns:a16="http://schemas.microsoft.com/office/drawing/2014/main" id="{2491DF42-964A-274D-9A7A-50A7979A0B95}"/>
              </a:ext>
            </a:extLst>
          </p:cNvPr>
          <p:cNvSpPr txBox="1"/>
          <p:nvPr/>
        </p:nvSpPr>
        <p:spPr>
          <a:xfrm>
            <a:off x="219456" y="5742432"/>
            <a:ext cx="6309163" cy="369332"/>
          </a:xfrm>
          <a:prstGeom prst="rect">
            <a:avLst/>
          </a:prstGeom>
          <a:noFill/>
        </p:spPr>
        <p:txBody>
          <a:bodyPr wrap="none" rtlCol="0">
            <a:spAutoFit/>
          </a:bodyPr>
          <a:lstStyle/>
          <a:p>
            <a:r>
              <a:rPr lang="en-US" dirty="0"/>
              <a:t>source: https://</a:t>
            </a:r>
            <a:r>
              <a:rPr lang="en-US" dirty="0" err="1"/>
              <a:t>cwiki.apache.org</a:t>
            </a:r>
            <a:r>
              <a:rPr lang="en-US" dirty="0"/>
              <a:t>/confluence/display/Hive/Design</a:t>
            </a:r>
          </a:p>
        </p:txBody>
      </p:sp>
      <p:pic>
        <p:nvPicPr>
          <p:cNvPr id="7" name="Picture 6">
            <a:extLst>
              <a:ext uri="{FF2B5EF4-FFF2-40B4-BE49-F238E27FC236}">
                <a16:creationId xmlns:a16="http://schemas.microsoft.com/office/drawing/2014/main" id="{2A73D5FD-5F42-9E43-902B-E0B0CC0A35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1851" y="760698"/>
            <a:ext cx="9532661" cy="4929156"/>
          </a:xfrm>
          <a:prstGeom prst="rect">
            <a:avLst/>
          </a:prstGeom>
        </p:spPr>
      </p:pic>
      <p:sp>
        <p:nvSpPr>
          <p:cNvPr id="8" name="Rectangle 7">
            <a:extLst>
              <a:ext uri="{FF2B5EF4-FFF2-40B4-BE49-F238E27FC236}">
                <a16:creationId xmlns:a16="http://schemas.microsoft.com/office/drawing/2014/main" id="{D4F6E1AD-D984-B143-A174-5A6CAB2BED49}"/>
              </a:ext>
            </a:extLst>
          </p:cNvPr>
          <p:cNvSpPr/>
          <p:nvPr/>
        </p:nvSpPr>
        <p:spPr>
          <a:xfrm>
            <a:off x="1261872" y="713232"/>
            <a:ext cx="4846320" cy="4645152"/>
          </a:xfrm>
          <a:prstGeom prst="rect">
            <a:avLst/>
          </a:prstGeom>
          <a:solidFill>
            <a:schemeClr val="tx1">
              <a:lumMod val="10000"/>
              <a:lumOff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08DEC1C-CAC3-6840-9307-7989038BEDE4}"/>
              </a:ext>
            </a:extLst>
          </p:cNvPr>
          <p:cNvSpPr/>
          <p:nvPr/>
        </p:nvSpPr>
        <p:spPr>
          <a:xfrm>
            <a:off x="6406896" y="694944"/>
            <a:ext cx="4846320" cy="3060192"/>
          </a:xfrm>
          <a:prstGeom prst="rect">
            <a:avLst/>
          </a:prstGeom>
          <a:solidFill>
            <a:srgbClr val="C9FCCB">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A51047E-3887-0142-9901-5FE0CF7FD6B3}"/>
              </a:ext>
            </a:extLst>
          </p:cNvPr>
          <p:cNvSpPr/>
          <p:nvPr/>
        </p:nvSpPr>
        <p:spPr>
          <a:xfrm>
            <a:off x="6394704" y="4128780"/>
            <a:ext cx="4846320" cy="1840992"/>
          </a:xfrm>
          <a:prstGeom prst="rect">
            <a:avLst/>
          </a:prstGeom>
          <a:solidFill>
            <a:srgbClr val="FCFFA9">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AC5A7C9-ED4F-6748-B420-C685EA467754}"/>
              </a:ext>
            </a:extLst>
          </p:cNvPr>
          <p:cNvSpPr/>
          <p:nvPr/>
        </p:nvSpPr>
        <p:spPr>
          <a:xfrm>
            <a:off x="7643846" y="3579065"/>
            <a:ext cx="2061882" cy="494135"/>
          </a:xfrm>
          <a:prstGeom prst="rect">
            <a:avLst/>
          </a:prstGeom>
          <a:solidFill>
            <a:schemeClr val="accent1">
              <a:alpha val="7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HBASE</a:t>
            </a:r>
          </a:p>
        </p:txBody>
      </p:sp>
    </p:spTree>
    <p:extLst>
      <p:ext uri="{BB962C8B-B14F-4D97-AF65-F5344CB8AC3E}">
        <p14:creationId xmlns:p14="http://schemas.microsoft.com/office/powerpoint/2010/main" val="139183021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4D366FF-5251-F94A-8776-62BE913F4687}"/>
              </a:ext>
            </a:extLst>
          </p:cNvPr>
          <p:cNvSpPr>
            <a:spLocks noGrp="1"/>
          </p:cNvSpPr>
          <p:nvPr>
            <p:ph type="pic" sz="quarter" idx="13"/>
          </p:nvPr>
        </p:nvSpPr>
        <p:spPr>
          <a:xfrm>
            <a:off x="0" y="432928"/>
            <a:ext cx="12192000" cy="6305910"/>
          </a:xfrm>
        </p:spPr>
      </p:sp>
      <p:sp>
        <p:nvSpPr>
          <p:cNvPr id="3" name="Title 2">
            <a:extLst>
              <a:ext uri="{FF2B5EF4-FFF2-40B4-BE49-F238E27FC236}">
                <a16:creationId xmlns:a16="http://schemas.microsoft.com/office/drawing/2014/main" id="{DD571FA4-40AF-D844-9C58-532D4526A85D}"/>
              </a:ext>
            </a:extLst>
          </p:cNvPr>
          <p:cNvSpPr txBox="1">
            <a:spLocks/>
          </p:cNvSpPr>
          <p:nvPr/>
        </p:nvSpPr>
        <p:spPr>
          <a:xfrm>
            <a:off x="0" y="0"/>
            <a:ext cx="12192000" cy="755650"/>
          </a:xfrm>
          <a:prstGeom prst="rect">
            <a:avLst/>
          </a:prstGeom>
        </p:spPr>
        <p:txBody>
          <a:bodyPr vert="horz" lIns="182843" tIns="91422" rIns="182843" bIns="91422" rtlCol="0" anchor="ctr">
            <a:normAutofit/>
          </a:bodyPr>
          <a:lstStyle>
            <a:lvl1pPr algn="l" defTabSz="914217" rtl="0" eaLnBrk="1" latinLnBrk="0" hangingPunct="1">
              <a:lnSpc>
                <a:spcPct val="90000"/>
              </a:lnSpc>
              <a:spcBef>
                <a:spcPct val="0"/>
              </a:spcBef>
              <a:buNone/>
              <a:defRPr lang="en-US" sz="3000" kern="1200">
                <a:solidFill>
                  <a:schemeClr val="tx1"/>
                </a:solidFill>
                <a:latin typeface="Lato" panose="020F0502020204030203" pitchFamily="34" charset="0"/>
                <a:ea typeface="+mj-ea"/>
                <a:cs typeface="+mj-cs"/>
              </a:defRPr>
            </a:lvl1pPr>
          </a:lstStyle>
          <a:p>
            <a:pPr algn="ctr"/>
            <a:r>
              <a:rPr lang="en-US" b="1" dirty="0"/>
              <a:t>HIVE - </a:t>
            </a:r>
            <a:r>
              <a:rPr lang="en-US" b="1" dirty="0" err="1"/>
              <a:t>Hbase</a:t>
            </a:r>
            <a:r>
              <a:rPr lang="en-US" b="1" dirty="0"/>
              <a:t> (or </a:t>
            </a:r>
            <a:r>
              <a:rPr lang="en-US" b="1" dirty="0" err="1"/>
              <a:t>nosql</a:t>
            </a:r>
            <a:r>
              <a:rPr lang="en-US" b="1" dirty="0"/>
              <a:t>) integration</a:t>
            </a:r>
          </a:p>
        </p:txBody>
      </p:sp>
      <p:sp>
        <p:nvSpPr>
          <p:cNvPr id="4" name="Can 3">
            <a:extLst>
              <a:ext uri="{FF2B5EF4-FFF2-40B4-BE49-F238E27FC236}">
                <a16:creationId xmlns:a16="http://schemas.microsoft.com/office/drawing/2014/main" id="{6CFFD34D-E519-8749-8989-9D32AC7D7F2E}"/>
              </a:ext>
            </a:extLst>
          </p:cNvPr>
          <p:cNvSpPr/>
          <p:nvPr/>
        </p:nvSpPr>
        <p:spPr>
          <a:xfrm>
            <a:off x="7458635" y="3585883"/>
            <a:ext cx="1165412" cy="134470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HBase</a:t>
            </a:r>
          </a:p>
        </p:txBody>
      </p:sp>
      <p:sp>
        <p:nvSpPr>
          <p:cNvPr id="5" name="Can 4">
            <a:extLst>
              <a:ext uri="{FF2B5EF4-FFF2-40B4-BE49-F238E27FC236}">
                <a16:creationId xmlns:a16="http://schemas.microsoft.com/office/drawing/2014/main" id="{F8DA5AB4-50FE-D447-9400-232775DD0A52}"/>
              </a:ext>
            </a:extLst>
          </p:cNvPr>
          <p:cNvSpPr/>
          <p:nvPr/>
        </p:nvSpPr>
        <p:spPr>
          <a:xfrm>
            <a:off x="3890682" y="3585883"/>
            <a:ext cx="1165412" cy="134470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HDFS</a:t>
            </a:r>
          </a:p>
        </p:txBody>
      </p:sp>
      <p:sp>
        <p:nvSpPr>
          <p:cNvPr id="6" name="Rectangle 5">
            <a:extLst>
              <a:ext uri="{FF2B5EF4-FFF2-40B4-BE49-F238E27FC236}">
                <a16:creationId xmlns:a16="http://schemas.microsoft.com/office/drawing/2014/main" id="{66A2F208-0495-A440-846C-B868AF7ABF72}"/>
              </a:ext>
            </a:extLst>
          </p:cNvPr>
          <p:cNvSpPr/>
          <p:nvPr/>
        </p:nvSpPr>
        <p:spPr>
          <a:xfrm>
            <a:off x="5056094" y="1513724"/>
            <a:ext cx="2528047" cy="1237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Hive</a:t>
            </a:r>
            <a:br>
              <a:rPr lang="en-US" dirty="0"/>
            </a:br>
            <a:r>
              <a:rPr lang="en-US" dirty="0"/>
              <a:t>(MapReduce)</a:t>
            </a:r>
          </a:p>
        </p:txBody>
      </p:sp>
      <p:cxnSp>
        <p:nvCxnSpPr>
          <p:cNvPr id="8" name="Elbow Connector 7">
            <a:extLst>
              <a:ext uri="{FF2B5EF4-FFF2-40B4-BE49-F238E27FC236}">
                <a16:creationId xmlns:a16="http://schemas.microsoft.com/office/drawing/2014/main" id="{8770367A-DB42-FB47-9A15-0044601D0699}"/>
              </a:ext>
            </a:extLst>
          </p:cNvPr>
          <p:cNvCxnSpPr>
            <a:stCxn id="5" idx="1"/>
            <a:endCxn id="6" idx="2"/>
          </p:cNvCxnSpPr>
          <p:nvPr/>
        </p:nvCxnSpPr>
        <p:spPr>
          <a:xfrm rot="5400000" flipH="1" flipV="1">
            <a:off x="4979239" y="2245004"/>
            <a:ext cx="835029" cy="184673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16E62E27-518D-E749-A752-8D00C5241D3E}"/>
              </a:ext>
            </a:extLst>
          </p:cNvPr>
          <p:cNvCxnSpPr>
            <a:cxnSpLocks/>
            <a:stCxn id="4" idx="1"/>
            <a:endCxn id="6" idx="2"/>
          </p:cNvCxnSpPr>
          <p:nvPr/>
        </p:nvCxnSpPr>
        <p:spPr>
          <a:xfrm rot="16200000" flipV="1">
            <a:off x="6763216" y="2307757"/>
            <a:ext cx="835029" cy="172122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32CA078-9EA3-654E-BCC8-289B0D71B236}"/>
              </a:ext>
            </a:extLst>
          </p:cNvPr>
          <p:cNvCxnSpPr>
            <a:cxnSpLocks/>
            <a:endCxn id="4" idx="4"/>
          </p:cNvCxnSpPr>
          <p:nvPr/>
        </p:nvCxnSpPr>
        <p:spPr>
          <a:xfrm flipH="1">
            <a:off x="8624047" y="4258236"/>
            <a:ext cx="8247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54D77B1-DBA5-0C49-84A1-AF392E540216}"/>
              </a:ext>
            </a:extLst>
          </p:cNvPr>
          <p:cNvSpPr/>
          <p:nvPr/>
        </p:nvSpPr>
        <p:spPr>
          <a:xfrm>
            <a:off x="9448799" y="3585883"/>
            <a:ext cx="2169459" cy="13447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Streaming data</a:t>
            </a:r>
            <a:br>
              <a:rPr lang="en-US" dirty="0"/>
            </a:br>
            <a:r>
              <a:rPr lang="en-US" dirty="0"/>
              <a:t>(</a:t>
            </a:r>
            <a:r>
              <a:rPr lang="en-US" dirty="0" err="1"/>
              <a:t>E.g</a:t>
            </a:r>
            <a:r>
              <a:rPr lang="en-US" dirty="0"/>
              <a:t> Kafka, from sensor networks, IoT)</a:t>
            </a:r>
          </a:p>
        </p:txBody>
      </p:sp>
      <p:cxnSp>
        <p:nvCxnSpPr>
          <p:cNvPr id="20" name="Straight Arrow Connector 19">
            <a:extLst>
              <a:ext uri="{FF2B5EF4-FFF2-40B4-BE49-F238E27FC236}">
                <a16:creationId xmlns:a16="http://schemas.microsoft.com/office/drawing/2014/main" id="{573B7B2A-8556-9645-A429-CC706780C290}"/>
              </a:ext>
            </a:extLst>
          </p:cNvPr>
          <p:cNvCxnSpPr>
            <a:endCxn id="6" idx="1"/>
          </p:cNvCxnSpPr>
          <p:nvPr/>
        </p:nvCxnSpPr>
        <p:spPr>
          <a:xfrm>
            <a:off x="3263153" y="2132289"/>
            <a:ext cx="1792941"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1" name="Smiley Face 20">
            <a:extLst>
              <a:ext uri="{FF2B5EF4-FFF2-40B4-BE49-F238E27FC236}">
                <a16:creationId xmlns:a16="http://schemas.microsoft.com/office/drawing/2014/main" id="{DD711A32-D877-D644-A4C6-3EE7F956A78F}"/>
              </a:ext>
            </a:extLst>
          </p:cNvPr>
          <p:cNvSpPr/>
          <p:nvPr/>
        </p:nvSpPr>
        <p:spPr>
          <a:xfrm>
            <a:off x="2330824" y="1775012"/>
            <a:ext cx="753035" cy="753035"/>
          </a:xfrm>
          <a:prstGeom prst="smileyFac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EA2B68BE-F139-984C-9765-96A481D2A12C}"/>
              </a:ext>
            </a:extLst>
          </p:cNvPr>
          <p:cNvSpPr txBox="1"/>
          <p:nvPr/>
        </p:nvSpPr>
        <p:spPr>
          <a:xfrm>
            <a:off x="3385133" y="1406149"/>
            <a:ext cx="1379608" cy="646331"/>
          </a:xfrm>
          <a:prstGeom prst="rect">
            <a:avLst/>
          </a:prstGeom>
          <a:noFill/>
        </p:spPr>
        <p:txBody>
          <a:bodyPr wrap="none" rtlCol="0">
            <a:spAutoFit/>
          </a:bodyPr>
          <a:lstStyle/>
          <a:p>
            <a:r>
              <a:rPr lang="en-US" dirty="0"/>
              <a:t>Slow queries</a:t>
            </a:r>
            <a:br>
              <a:rPr lang="en-US" dirty="0"/>
            </a:br>
            <a:r>
              <a:rPr lang="en-US" dirty="0"/>
              <a:t>OLAP, BA</a:t>
            </a:r>
          </a:p>
        </p:txBody>
      </p:sp>
      <p:sp>
        <p:nvSpPr>
          <p:cNvPr id="23" name="Smiley Face 22">
            <a:extLst>
              <a:ext uri="{FF2B5EF4-FFF2-40B4-BE49-F238E27FC236}">
                <a16:creationId xmlns:a16="http://schemas.microsoft.com/office/drawing/2014/main" id="{1BC4235F-B773-0142-B5F8-EF197ACEC9FE}"/>
              </a:ext>
            </a:extLst>
          </p:cNvPr>
          <p:cNvSpPr/>
          <p:nvPr/>
        </p:nvSpPr>
        <p:spPr>
          <a:xfrm>
            <a:off x="9834282" y="2052480"/>
            <a:ext cx="753035" cy="753035"/>
          </a:xfrm>
          <a:prstGeom prst="smileyFac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A20042C8-D22E-7948-9728-C2AE634A5BC4}"/>
              </a:ext>
            </a:extLst>
          </p:cNvPr>
          <p:cNvCxnSpPr/>
          <p:nvPr/>
        </p:nvCxnSpPr>
        <p:spPr>
          <a:xfrm flipH="1">
            <a:off x="8426824" y="2428997"/>
            <a:ext cx="1407458" cy="115688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6B13697-4412-764B-99B9-2AB40609C8E4}"/>
              </a:ext>
            </a:extLst>
          </p:cNvPr>
          <p:cNvSpPr txBox="1"/>
          <p:nvPr/>
        </p:nvSpPr>
        <p:spPr>
          <a:xfrm>
            <a:off x="9094336" y="2931459"/>
            <a:ext cx="1309205" cy="369332"/>
          </a:xfrm>
          <a:prstGeom prst="rect">
            <a:avLst/>
          </a:prstGeom>
          <a:noFill/>
        </p:spPr>
        <p:txBody>
          <a:bodyPr wrap="none" rtlCol="0">
            <a:spAutoFit/>
          </a:bodyPr>
          <a:lstStyle/>
          <a:p>
            <a:r>
              <a:rPr lang="en-US" dirty="0"/>
              <a:t>Fast queries</a:t>
            </a:r>
          </a:p>
        </p:txBody>
      </p:sp>
    </p:spTree>
    <p:extLst>
      <p:ext uri="{BB962C8B-B14F-4D97-AF65-F5344CB8AC3E}">
        <p14:creationId xmlns:p14="http://schemas.microsoft.com/office/powerpoint/2010/main" val="420628303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491697B7-384A-8C47-922C-5D7C2E128F5E}"/>
              </a:ext>
            </a:extLst>
          </p:cNvPr>
          <p:cNvPicPr>
            <a:picLocks noGrp="1" noChangeAspect="1"/>
          </p:cNvPicPr>
          <p:nvPr>
            <p:ph type="pic" sz="quarter" idx="4294967295"/>
          </p:nvPr>
        </p:nvPicPr>
        <p:blipFill>
          <a:blip r:embed="rId3">
            <a:extLst>
              <a:ext uri="{28A0092B-C50C-407E-A947-70E740481C1C}">
                <a14:useLocalDpi xmlns:a14="http://schemas.microsoft.com/office/drawing/2010/main"/>
              </a:ext>
            </a:extLst>
          </a:blip>
          <a:srcRect/>
          <a:stretch>
            <a:fillRect/>
          </a:stretch>
        </p:blipFill>
        <p:spPr>
          <a:xfrm>
            <a:off x="0" y="0"/>
            <a:ext cx="12192000" cy="6297613"/>
          </a:xfrm>
        </p:spPr>
      </p:pic>
      <p:sp>
        <p:nvSpPr>
          <p:cNvPr id="10" name="Rectangle 9"/>
          <p:cNvSpPr/>
          <p:nvPr/>
        </p:nvSpPr>
        <p:spPr>
          <a:xfrm>
            <a:off x="3175" y="0"/>
            <a:ext cx="12188825" cy="6312524"/>
          </a:xfrm>
          <a:prstGeom prst="rect">
            <a:avLst/>
          </a:prstGeom>
          <a:gradFill flip="none" rotWithShape="0">
            <a:gsLst>
              <a:gs pos="0">
                <a:srgbClr val="002452">
                  <a:alpha val="50000"/>
                </a:srgbClr>
              </a:gs>
              <a:gs pos="96000">
                <a:srgbClr val="002452">
                  <a:alpha val="76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TextBox 11"/>
          <p:cNvSpPr txBox="1"/>
          <p:nvPr/>
        </p:nvSpPr>
        <p:spPr>
          <a:xfrm>
            <a:off x="3600097" y="2393488"/>
            <a:ext cx="4991815" cy="2816156"/>
          </a:xfrm>
          <a:prstGeom prst="rect">
            <a:avLst/>
          </a:prstGeom>
          <a:noFill/>
        </p:spPr>
        <p:txBody>
          <a:bodyPr wrap="none" rtlCol="0">
            <a:spAutoFit/>
          </a:bodyPr>
          <a:lstStyle/>
          <a:p>
            <a:pPr algn="ctr"/>
            <a:r>
              <a:rPr lang="en-US" sz="5900" dirty="0">
                <a:solidFill>
                  <a:schemeClr val="bg1"/>
                </a:solidFill>
                <a:latin typeface="+mj-lt"/>
                <a:ea typeface="Lato Bold" charset="0"/>
                <a:cs typeface="Lato Bold" charset="0"/>
              </a:rPr>
              <a:t>Homework 1 &amp;</a:t>
            </a:r>
          </a:p>
          <a:p>
            <a:pPr algn="ctr"/>
            <a:r>
              <a:rPr lang="en-US" sz="5900" dirty="0">
                <a:solidFill>
                  <a:schemeClr val="bg1"/>
                </a:solidFill>
                <a:latin typeface="+mj-lt"/>
                <a:ea typeface="Lato Bold" charset="0"/>
                <a:cs typeface="Lato Bold" charset="0"/>
              </a:rPr>
              <a:t>Tutorial Week 4</a:t>
            </a:r>
          </a:p>
          <a:p>
            <a:pPr algn="ctr"/>
            <a:endParaRPr lang="en-US" sz="5900" dirty="0">
              <a:solidFill>
                <a:schemeClr val="bg1"/>
              </a:solidFill>
              <a:latin typeface="+mj-lt"/>
              <a:ea typeface="Lato Bold" charset="0"/>
              <a:cs typeface="Lato Bold" charset="0"/>
            </a:endParaRPr>
          </a:p>
        </p:txBody>
      </p:sp>
      <p:grpSp>
        <p:nvGrpSpPr>
          <p:cNvPr id="14" name="Group 13"/>
          <p:cNvGrpSpPr/>
          <p:nvPr/>
        </p:nvGrpSpPr>
        <p:grpSpPr>
          <a:xfrm>
            <a:off x="3803030" y="2096429"/>
            <a:ext cx="4617728" cy="2458844"/>
            <a:chOff x="1558925" y="4192858"/>
            <a:chExt cx="9235455" cy="4917688"/>
          </a:xfrm>
        </p:grpSpPr>
        <p:cxnSp>
          <p:nvCxnSpPr>
            <p:cNvPr id="16" name="Straight Connector 15"/>
            <p:cNvCxnSpPr/>
            <p:nvPr/>
          </p:nvCxnSpPr>
          <p:spPr>
            <a:xfrm>
              <a:off x="1558925" y="9110546"/>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58925" y="4192858"/>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D448521B-D7E8-AF45-8A41-02D144E0A23C}"/>
              </a:ext>
            </a:extLst>
          </p:cNvPr>
          <p:cNvSpPr txBox="1"/>
          <p:nvPr/>
        </p:nvSpPr>
        <p:spPr>
          <a:xfrm>
            <a:off x="68357" y="6312524"/>
            <a:ext cx="3434338" cy="523220"/>
          </a:xfrm>
          <a:prstGeom prst="rect">
            <a:avLst/>
          </a:prstGeom>
          <a:noFill/>
        </p:spPr>
        <p:txBody>
          <a:bodyPr wrap="none" rtlCol="0">
            <a:spAutoFit/>
          </a:bodyPr>
          <a:lstStyle/>
          <a:p>
            <a:pPr algn="ctr"/>
            <a:r>
              <a:rPr lang="en-US" sz="2800" dirty="0">
                <a:solidFill>
                  <a:schemeClr val="bg1"/>
                </a:solidFill>
              </a:rPr>
              <a:t>Spring 2020 - </a:t>
            </a:r>
            <a:r>
              <a:rPr lang="en-US" sz="2800" b="1" dirty="0">
                <a:solidFill>
                  <a:schemeClr val="bg1"/>
                </a:solidFill>
              </a:rPr>
              <a:t>week #3</a:t>
            </a:r>
            <a:endParaRPr lang="en-US" sz="2000" b="1" dirty="0">
              <a:solidFill>
                <a:schemeClr val="bg1"/>
              </a:solidFill>
              <a:latin typeface="+mj-lt"/>
              <a:ea typeface="Lato Bold" charset="0"/>
              <a:cs typeface="Lato Bold" charset="0"/>
            </a:endParaRPr>
          </a:p>
        </p:txBody>
      </p:sp>
    </p:spTree>
    <p:extLst>
      <p:ext uri="{BB962C8B-B14F-4D97-AF65-F5344CB8AC3E}">
        <p14:creationId xmlns:p14="http://schemas.microsoft.com/office/powerpoint/2010/main" val="266217716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4294967295"/>
          </p:nvPr>
        </p:nvSpPr>
        <p:spPr>
          <a:xfrm>
            <a:off x="838263" y="1582614"/>
            <a:ext cx="10515600" cy="4447203"/>
          </a:xfrm>
        </p:spPr>
        <p:txBody>
          <a:bodyPr>
            <a:normAutofit fontScale="70000" lnSpcReduction="20000"/>
          </a:bodyPr>
          <a:lstStyle/>
          <a:p>
            <a:r>
              <a:rPr lang="en-US" sz="3600" dirty="0"/>
              <a:t>Find and fork the homework project under your group name </a:t>
            </a:r>
            <a:r>
              <a:rPr lang="en-US" sz="3600" dirty="0">
                <a:solidFill>
                  <a:schemeClr val="tx2">
                    <a:lumMod val="50000"/>
                    <a:lumOff val="50000"/>
                  </a:schemeClr>
                </a:solidFill>
                <a:hlinkClick r:id="rId3">
                  <a:extLst>
                    <a:ext uri="{A12FA001-AC4F-418D-AE19-62706E023703}">
                      <ahyp:hlinkClr xmlns:ahyp="http://schemas.microsoft.com/office/drawing/2018/hyperlinkcolor" val="tx"/>
                    </a:ext>
                  </a:extLst>
                </a:hlinkClick>
              </a:rPr>
              <a:t>https://renku.iccluster.epfl.ch/projects/dslab2020/dslab-homework-1/</a:t>
            </a:r>
            <a:r>
              <a:rPr lang="en-US" sz="3600" dirty="0">
                <a:solidFill>
                  <a:schemeClr val="tx2">
                    <a:lumMod val="50000"/>
                    <a:lumOff val="50000"/>
                  </a:schemeClr>
                </a:solidFill>
              </a:rPr>
              <a:t> </a:t>
            </a:r>
          </a:p>
          <a:p>
            <a:pPr lvl="1"/>
            <a:r>
              <a:rPr lang="en-US" sz="4000" b="1" dirty="0">
                <a:solidFill>
                  <a:srgbClr val="FF0000"/>
                </a:solidFill>
              </a:rPr>
              <a:t>Graded</a:t>
            </a:r>
            <a:r>
              <a:rPr lang="en-US" sz="4000" b="1" dirty="0"/>
              <a:t> Homework DSLab_homework_1.ipynb</a:t>
            </a:r>
          </a:p>
          <a:p>
            <a:pPr lvl="2"/>
            <a:r>
              <a:rPr lang="en-US" sz="3400" b="1" dirty="0"/>
              <a:t>Push your changes to </a:t>
            </a:r>
            <a:r>
              <a:rPr lang="en-US" sz="3400" b="1" dirty="0" err="1"/>
              <a:t>Renku</a:t>
            </a:r>
            <a:r>
              <a:rPr lang="en-US" sz="3400" b="1" dirty="0"/>
              <a:t> before 24.03.2020 23:59:59</a:t>
            </a:r>
          </a:p>
          <a:p>
            <a:endParaRPr lang="en-US" sz="3200" dirty="0"/>
          </a:p>
          <a:p>
            <a:r>
              <a:rPr lang="en-US" sz="3600" dirty="0"/>
              <a:t>The tutorials of week 4 (not graded) contains many useful hints </a:t>
            </a:r>
            <a:r>
              <a:rPr lang="en-US" sz="3600" dirty="0">
                <a:solidFill>
                  <a:schemeClr val="tx2">
                    <a:lumMod val="50000"/>
                    <a:lumOff val="50000"/>
                  </a:schemeClr>
                </a:solidFill>
                <a:hlinkClick r:id="rId4">
                  <a:extLst>
                    <a:ext uri="{A12FA001-AC4F-418D-AE19-62706E023703}">
                      <ahyp:hlinkClr xmlns:ahyp="http://schemas.microsoft.com/office/drawing/2018/hyperlinkcolor" val="tx"/>
                    </a:ext>
                  </a:extLst>
                </a:hlinkClick>
              </a:rPr>
              <a:t>https://renku.iccluster.epfl.ch/projects/dslab2020/dslab-exercises-week-4/</a:t>
            </a:r>
            <a:r>
              <a:rPr lang="en-US" sz="3600" dirty="0">
                <a:solidFill>
                  <a:schemeClr val="tx2">
                    <a:lumMod val="50000"/>
                    <a:lumOff val="50000"/>
                  </a:schemeClr>
                </a:solidFill>
              </a:rPr>
              <a:t> </a:t>
            </a:r>
          </a:p>
          <a:p>
            <a:endParaRPr lang="en-US" sz="3200" dirty="0"/>
          </a:p>
          <a:p>
            <a:r>
              <a:rPr lang="en-US" sz="3600" dirty="0"/>
              <a:t>Solutions of exercises week 3 are available at</a:t>
            </a:r>
          </a:p>
          <a:p>
            <a:pPr lvl="1"/>
            <a:r>
              <a:rPr lang="en-US" sz="3200" dirty="0">
                <a:solidFill>
                  <a:schemeClr val="tx2">
                    <a:lumMod val="50000"/>
                    <a:lumOff val="50000"/>
                  </a:schemeClr>
                </a:solidFill>
                <a:hlinkClick r:id="rId5">
                  <a:extLst>
                    <a:ext uri="{A12FA001-AC4F-418D-AE19-62706E023703}">
                      <ahyp:hlinkClr xmlns:ahyp="http://schemas.microsoft.com/office/drawing/2018/hyperlinkcolor" val="tx"/>
                    </a:ext>
                  </a:extLst>
                </a:hlinkClick>
              </a:rPr>
              <a:t>https://renku.iccluster.epfl.ch/projects/dslab2020/dslab-solutions-week-3/</a:t>
            </a:r>
            <a:r>
              <a:rPr lang="en-US" sz="3200" dirty="0">
                <a:solidFill>
                  <a:schemeClr val="tx2">
                    <a:lumMod val="50000"/>
                    <a:lumOff val="50000"/>
                  </a:schemeClr>
                </a:solidFill>
              </a:rPr>
              <a:t> </a:t>
            </a:r>
          </a:p>
          <a:p>
            <a:endParaRPr lang="en-US" sz="3200" dirty="0"/>
          </a:p>
        </p:txBody>
      </p:sp>
      <p:sp>
        <p:nvSpPr>
          <p:cNvPr id="6" name="TextBox 5">
            <a:extLst>
              <a:ext uri="{FF2B5EF4-FFF2-40B4-BE49-F238E27FC236}">
                <a16:creationId xmlns:a16="http://schemas.microsoft.com/office/drawing/2014/main" id="{0A5FC2AF-0C8E-6D46-B6B9-9DC55E5A887B}"/>
              </a:ext>
            </a:extLst>
          </p:cNvPr>
          <p:cNvSpPr txBox="1"/>
          <p:nvPr/>
        </p:nvSpPr>
        <p:spPr>
          <a:xfrm>
            <a:off x="4112324" y="180549"/>
            <a:ext cx="3967478"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Start your engines</a:t>
            </a:r>
            <a:endParaRPr lang="id-ID" sz="4000" b="1" dirty="0">
              <a:solidFill>
                <a:schemeClr val="tx2"/>
              </a:solidFill>
              <a:latin typeface="+mj-lt"/>
              <a:ea typeface="Lato" charset="0"/>
              <a:cs typeface="Lato" charset="0"/>
            </a:endParaRPr>
          </a:p>
        </p:txBody>
      </p:sp>
      <p:sp>
        <p:nvSpPr>
          <p:cNvPr id="7" name="Rectangle 6">
            <a:extLst>
              <a:ext uri="{FF2B5EF4-FFF2-40B4-BE49-F238E27FC236}">
                <a16:creationId xmlns:a16="http://schemas.microsoft.com/office/drawing/2014/main" id="{D42DA0B6-9FDB-8043-82F2-8AD19D320C9B}"/>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Tree>
    <p:extLst>
      <p:ext uri="{BB962C8B-B14F-4D97-AF65-F5344CB8AC3E}">
        <p14:creationId xmlns:p14="http://schemas.microsoft.com/office/powerpoint/2010/main" val="194980735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75" y="0"/>
            <a:ext cx="12188825" cy="6330453"/>
          </a:xfrm>
          <a:prstGeom prst="rect">
            <a:avLst/>
          </a:prstGeom>
          <a:gradFill flip="none" rotWithShape="1">
            <a:gsLst>
              <a:gs pos="22000">
                <a:srgbClr val="001334">
                  <a:alpha val="90000"/>
                </a:srgbClr>
              </a:gs>
              <a:gs pos="88000">
                <a:srgbClr val="002060">
                  <a:alpha val="78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3" name="AutoShape 5"/>
          <p:cNvSpPr>
            <a:spLocks/>
          </p:cNvSpPr>
          <p:nvPr/>
        </p:nvSpPr>
        <p:spPr bwMode="auto">
          <a:xfrm>
            <a:off x="1575668" y="232086"/>
            <a:ext cx="9073662" cy="1993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395" tIns="25395" rIns="25395" bIns="25395" anchor="ctr"/>
          <a:lstStyle/>
          <a:p>
            <a:pPr algn="ctr">
              <a:defRPr/>
            </a:pPr>
            <a:r>
              <a:rPr lang="es-ES" sz="6000" dirty="0" err="1">
                <a:solidFill>
                  <a:schemeClr val="bg1"/>
                </a:solidFill>
                <a:latin typeface="+mj-lt"/>
                <a:cs typeface="Lato Regular"/>
              </a:rPr>
              <a:t>Thank</a:t>
            </a:r>
            <a:r>
              <a:rPr lang="es-ES" sz="6000" dirty="0">
                <a:solidFill>
                  <a:schemeClr val="bg1"/>
                </a:solidFill>
                <a:latin typeface="+mj-lt"/>
                <a:cs typeface="Lato Regular"/>
              </a:rPr>
              <a:t> </a:t>
            </a:r>
            <a:r>
              <a:rPr lang="es-ES" sz="6000" dirty="0" err="1">
                <a:solidFill>
                  <a:schemeClr val="bg1"/>
                </a:solidFill>
                <a:latin typeface="+mj-lt"/>
                <a:cs typeface="Lato Regular"/>
              </a:rPr>
              <a:t>you</a:t>
            </a:r>
            <a:r>
              <a:rPr lang="es-ES" sz="6000" dirty="0">
                <a:solidFill>
                  <a:schemeClr val="bg1"/>
                </a:solidFill>
                <a:latin typeface="+mj-lt"/>
                <a:cs typeface="Lato Regular"/>
              </a:rPr>
              <a:t>!</a:t>
            </a:r>
          </a:p>
        </p:txBody>
      </p:sp>
      <p:sp>
        <p:nvSpPr>
          <p:cNvPr id="10" name="Freeform 767"/>
          <p:cNvSpPr>
            <a:spLocks noChangeArrowheads="1"/>
          </p:cNvSpPr>
          <p:nvPr/>
        </p:nvSpPr>
        <p:spPr bwMode="auto">
          <a:xfrm>
            <a:off x="5115938" y="4477031"/>
            <a:ext cx="1750037" cy="2389757"/>
          </a:xfrm>
          <a:custGeom>
            <a:avLst/>
            <a:gdLst>
              <a:gd name="T0" fmla="*/ 3435 w 4621"/>
              <a:gd name="T1" fmla="*/ 4364 h 6311"/>
              <a:gd name="T2" fmla="*/ 3435 w 4621"/>
              <a:gd name="T3" fmla="*/ 4364 h 6311"/>
              <a:gd name="T4" fmla="*/ 3807 w 4621"/>
              <a:gd name="T5" fmla="*/ 2758 h 6311"/>
              <a:gd name="T6" fmla="*/ 4223 w 4621"/>
              <a:gd name="T7" fmla="*/ 1830 h 6311"/>
              <a:gd name="T8" fmla="*/ 4568 w 4621"/>
              <a:gd name="T9" fmla="*/ 1075 h 6311"/>
              <a:gd name="T10" fmla="*/ 3922 w 4621"/>
              <a:gd name="T11" fmla="*/ 1702 h 6311"/>
              <a:gd name="T12" fmla="*/ 3410 w 4621"/>
              <a:gd name="T13" fmla="*/ 2150 h 6311"/>
              <a:gd name="T14" fmla="*/ 3608 w 4621"/>
              <a:gd name="T15" fmla="*/ 1299 h 6311"/>
              <a:gd name="T16" fmla="*/ 3698 w 4621"/>
              <a:gd name="T17" fmla="*/ 307 h 6311"/>
              <a:gd name="T18" fmla="*/ 3192 w 4621"/>
              <a:gd name="T19" fmla="*/ 1356 h 6311"/>
              <a:gd name="T20" fmla="*/ 2834 w 4621"/>
              <a:gd name="T21" fmla="*/ 1887 h 6311"/>
              <a:gd name="T22" fmla="*/ 2726 w 4621"/>
              <a:gd name="T23" fmla="*/ 1030 h 6311"/>
              <a:gd name="T24" fmla="*/ 2566 w 4621"/>
              <a:gd name="T25" fmla="*/ 6 h 6311"/>
              <a:gd name="T26" fmla="*/ 2304 w 4621"/>
              <a:gd name="T27" fmla="*/ 960 h 6311"/>
              <a:gd name="T28" fmla="*/ 2297 w 4621"/>
              <a:gd name="T29" fmla="*/ 1856 h 6311"/>
              <a:gd name="T30" fmla="*/ 1862 w 4621"/>
              <a:gd name="T31" fmla="*/ 979 h 6311"/>
              <a:gd name="T32" fmla="*/ 1337 w 4621"/>
              <a:gd name="T33" fmla="*/ 281 h 6311"/>
              <a:gd name="T34" fmla="*/ 1600 w 4621"/>
              <a:gd name="T35" fmla="*/ 1689 h 6311"/>
              <a:gd name="T36" fmla="*/ 1677 w 4621"/>
              <a:gd name="T37" fmla="*/ 2720 h 6311"/>
              <a:gd name="T38" fmla="*/ 915 w 4621"/>
              <a:gd name="T39" fmla="*/ 2585 h 6311"/>
              <a:gd name="T40" fmla="*/ 147 w 4621"/>
              <a:gd name="T41" fmla="*/ 2540 h 6311"/>
              <a:gd name="T42" fmla="*/ 153 w 4621"/>
              <a:gd name="T43" fmla="*/ 2848 h 6311"/>
              <a:gd name="T44" fmla="*/ 608 w 4621"/>
              <a:gd name="T45" fmla="*/ 3020 h 6311"/>
              <a:gd name="T46" fmla="*/ 1382 w 4621"/>
              <a:gd name="T47" fmla="*/ 3686 h 6311"/>
              <a:gd name="T48" fmla="*/ 1990 w 4621"/>
              <a:gd name="T49" fmla="*/ 4313 h 6311"/>
              <a:gd name="T50" fmla="*/ 2086 w 4621"/>
              <a:gd name="T51" fmla="*/ 5420 h 6311"/>
              <a:gd name="T52" fmla="*/ 2080 w 4621"/>
              <a:gd name="T53" fmla="*/ 6310 h 6311"/>
              <a:gd name="T54" fmla="*/ 3333 w 4621"/>
              <a:gd name="T55" fmla="*/ 6310 h 6311"/>
              <a:gd name="T56" fmla="*/ 3435 w 4621"/>
              <a:gd name="T57" fmla="*/ 4364 h 6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21" h="6311">
                <a:moveTo>
                  <a:pt x="3435" y="4364"/>
                </a:moveTo>
                <a:lnTo>
                  <a:pt x="3435" y="4364"/>
                </a:lnTo>
                <a:cubicBezTo>
                  <a:pt x="3794" y="3641"/>
                  <a:pt x="3730" y="3161"/>
                  <a:pt x="3807" y="2758"/>
                </a:cubicBezTo>
                <a:cubicBezTo>
                  <a:pt x="3884" y="2355"/>
                  <a:pt x="4108" y="1996"/>
                  <a:pt x="4223" y="1830"/>
                </a:cubicBezTo>
                <a:cubicBezTo>
                  <a:pt x="4363" y="1631"/>
                  <a:pt x="4620" y="1196"/>
                  <a:pt x="4568" y="1075"/>
                </a:cubicBezTo>
                <a:cubicBezTo>
                  <a:pt x="4466" y="832"/>
                  <a:pt x="4140" y="1395"/>
                  <a:pt x="3922" y="1702"/>
                </a:cubicBezTo>
                <a:cubicBezTo>
                  <a:pt x="3698" y="2003"/>
                  <a:pt x="3487" y="2163"/>
                  <a:pt x="3410" y="2150"/>
                </a:cubicBezTo>
                <a:cubicBezTo>
                  <a:pt x="3340" y="2131"/>
                  <a:pt x="3493" y="1696"/>
                  <a:pt x="3608" y="1299"/>
                </a:cubicBezTo>
                <a:cubicBezTo>
                  <a:pt x="3800" y="646"/>
                  <a:pt x="3909" y="358"/>
                  <a:pt x="3698" y="307"/>
                </a:cubicBezTo>
                <a:cubicBezTo>
                  <a:pt x="3442" y="249"/>
                  <a:pt x="3333" y="966"/>
                  <a:pt x="3192" y="1356"/>
                </a:cubicBezTo>
                <a:cubicBezTo>
                  <a:pt x="3058" y="1715"/>
                  <a:pt x="2968" y="1900"/>
                  <a:pt x="2834" y="1887"/>
                </a:cubicBezTo>
                <a:cubicBezTo>
                  <a:pt x="2776" y="1881"/>
                  <a:pt x="2739" y="1606"/>
                  <a:pt x="2726" y="1030"/>
                </a:cubicBezTo>
                <a:cubicBezTo>
                  <a:pt x="2713" y="185"/>
                  <a:pt x="2694" y="0"/>
                  <a:pt x="2566" y="6"/>
                </a:cubicBezTo>
                <a:cubicBezTo>
                  <a:pt x="2265" y="19"/>
                  <a:pt x="2323" y="524"/>
                  <a:pt x="2304" y="960"/>
                </a:cubicBezTo>
                <a:cubicBezTo>
                  <a:pt x="2291" y="1395"/>
                  <a:pt x="2336" y="1843"/>
                  <a:pt x="2297" y="1856"/>
                </a:cubicBezTo>
                <a:cubicBezTo>
                  <a:pt x="2137" y="1932"/>
                  <a:pt x="2022" y="1382"/>
                  <a:pt x="1862" y="979"/>
                </a:cubicBezTo>
                <a:cubicBezTo>
                  <a:pt x="1702" y="582"/>
                  <a:pt x="1587" y="19"/>
                  <a:pt x="1337" y="281"/>
                </a:cubicBezTo>
                <a:cubicBezTo>
                  <a:pt x="1165" y="467"/>
                  <a:pt x="1408" y="1222"/>
                  <a:pt x="1600" y="1689"/>
                </a:cubicBezTo>
                <a:cubicBezTo>
                  <a:pt x="1785" y="2150"/>
                  <a:pt x="1869" y="2527"/>
                  <a:pt x="1677" y="2720"/>
                </a:cubicBezTo>
                <a:cubicBezTo>
                  <a:pt x="1408" y="2982"/>
                  <a:pt x="1229" y="2783"/>
                  <a:pt x="915" y="2585"/>
                </a:cubicBezTo>
                <a:cubicBezTo>
                  <a:pt x="595" y="2387"/>
                  <a:pt x="294" y="2374"/>
                  <a:pt x="147" y="2540"/>
                </a:cubicBezTo>
                <a:cubicBezTo>
                  <a:pt x="0" y="2713"/>
                  <a:pt x="70" y="2879"/>
                  <a:pt x="153" y="2848"/>
                </a:cubicBezTo>
                <a:cubicBezTo>
                  <a:pt x="237" y="2816"/>
                  <a:pt x="352" y="2854"/>
                  <a:pt x="608" y="3020"/>
                </a:cubicBezTo>
                <a:cubicBezTo>
                  <a:pt x="864" y="3187"/>
                  <a:pt x="998" y="3462"/>
                  <a:pt x="1382" y="3686"/>
                </a:cubicBezTo>
                <a:cubicBezTo>
                  <a:pt x="1772" y="3910"/>
                  <a:pt x="1881" y="4044"/>
                  <a:pt x="1990" y="4313"/>
                </a:cubicBezTo>
                <a:cubicBezTo>
                  <a:pt x="2099" y="4582"/>
                  <a:pt x="2086" y="5420"/>
                  <a:pt x="2086" y="5420"/>
                </a:cubicBezTo>
                <a:cubicBezTo>
                  <a:pt x="2086" y="5715"/>
                  <a:pt x="2086" y="6009"/>
                  <a:pt x="2080" y="6310"/>
                </a:cubicBezTo>
                <a:cubicBezTo>
                  <a:pt x="3333" y="6310"/>
                  <a:pt x="3333" y="6310"/>
                  <a:pt x="3333" y="6310"/>
                </a:cubicBezTo>
                <a:cubicBezTo>
                  <a:pt x="3378" y="5126"/>
                  <a:pt x="3435" y="4364"/>
                  <a:pt x="3435" y="4364"/>
                </a:cubicBezTo>
              </a:path>
            </a:pathLst>
          </a:custGeom>
          <a:solidFill>
            <a:schemeClr val="bg1"/>
          </a:solidFill>
          <a:ln>
            <a:noFill/>
          </a:ln>
          <a:effectLst/>
          <a:extLst/>
        </p:spPr>
        <p:txBody>
          <a:bodyPr wrap="none" anchor="ctr"/>
          <a:lstStyle/>
          <a:p>
            <a:endParaRPr lang="en-US" sz="900"/>
          </a:p>
        </p:txBody>
      </p:sp>
      <p:sp>
        <p:nvSpPr>
          <p:cNvPr id="11" name="Freeform 768"/>
          <p:cNvSpPr>
            <a:spLocks noChangeArrowheads="1"/>
          </p:cNvSpPr>
          <p:nvPr/>
        </p:nvSpPr>
        <p:spPr bwMode="auto">
          <a:xfrm>
            <a:off x="3486711" y="3811455"/>
            <a:ext cx="1788444" cy="1417822"/>
          </a:xfrm>
          <a:custGeom>
            <a:avLst/>
            <a:gdLst>
              <a:gd name="T0" fmla="*/ 2771 w 4724"/>
              <a:gd name="T1" fmla="*/ 0 h 3745"/>
              <a:gd name="T2" fmla="*/ 2771 w 4724"/>
              <a:gd name="T3" fmla="*/ 0 h 3745"/>
              <a:gd name="T4" fmla="*/ 1651 w 4724"/>
              <a:gd name="T5" fmla="*/ 198 h 3745"/>
              <a:gd name="T6" fmla="*/ 614 w 4724"/>
              <a:gd name="T7" fmla="*/ 2439 h 3745"/>
              <a:gd name="T8" fmla="*/ 2112 w 4724"/>
              <a:gd name="T9" fmla="*/ 3303 h 3745"/>
              <a:gd name="T10" fmla="*/ 2566 w 4724"/>
              <a:gd name="T11" fmla="*/ 3258 h 3745"/>
              <a:gd name="T12" fmla="*/ 4090 w 4724"/>
              <a:gd name="T13" fmla="*/ 3744 h 3745"/>
              <a:gd name="T14" fmla="*/ 4416 w 4724"/>
              <a:gd name="T15" fmla="*/ 3725 h 3745"/>
              <a:gd name="T16" fmla="*/ 3622 w 4724"/>
              <a:gd name="T17" fmla="*/ 2829 h 3745"/>
              <a:gd name="T18" fmla="*/ 4358 w 4724"/>
              <a:gd name="T19" fmla="*/ 1159 h 3745"/>
              <a:gd name="T20" fmla="*/ 2771 w 4724"/>
              <a:gd name="T21" fmla="*/ 0 h 3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4" h="3745">
                <a:moveTo>
                  <a:pt x="2771" y="0"/>
                </a:moveTo>
                <a:lnTo>
                  <a:pt x="2771" y="0"/>
                </a:lnTo>
                <a:cubicBezTo>
                  <a:pt x="2349" y="0"/>
                  <a:pt x="1933" y="103"/>
                  <a:pt x="1651" y="198"/>
                </a:cubicBezTo>
                <a:cubicBezTo>
                  <a:pt x="928" y="454"/>
                  <a:pt x="0" y="1274"/>
                  <a:pt x="614" y="2439"/>
                </a:cubicBezTo>
                <a:cubicBezTo>
                  <a:pt x="998" y="3168"/>
                  <a:pt x="1664" y="3303"/>
                  <a:pt x="2112" y="3303"/>
                </a:cubicBezTo>
                <a:cubicBezTo>
                  <a:pt x="2381" y="3303"/>
                  <a:pt x="2566" y="3258"/>
                  <a:pt x="2566" y="3258"/>
                </a:cubicBezTo>
                <a:cubicBezTo>
                  <a:pt x="3014" y="3674"/>
                  <a:pt x="3693" y="3744"/>
                  <a:pt x="4090" y="3744"/>
                </a:cubicBezTo>
                <a:cubicBezTo>
                  <a:pt x="4288" y="3744"/>
                  <a:pt x="4416" y="3725"/>
                  <a:pt x="4416" y="3725"/>
                </a:cubicBezTo>
                <a:cubicBezTo>
                  <a:pt x="3347" y="3072"/>
                  <a:pt x="3622" y="2829"/>
                  <a:pt x="3622" y="2829"/>
                </a:cubicBezTo>
                <a:cubicBezTo>
                  <a:pt x="3622" y="2829"/>
                  <a:pt x="4723" y="2637"/>
                  <a:pt x="4358" y="1159"/>
                </a:cubicBezTo>
                <a:cubicBezTo>
                  <a:pt x="4141" y="250"/>
                  <a:pt x="3443" y="0"/>
                  <a:pt x="2771" y="0"/>
                </a:cubicBezTo>
              </a:path>
            </a:pathLst>
          </a:custGeom>
          <a:solidFill>
            <a:schemeClr val="bg1">
              <a:alpha val="80000"/>
            </a:schemeClr>
          </a:solidFill>
          <a:ln>
            <a:noFill/>
          </a:ln>
          <a:effectLst/>
          <a:extLst/>
        </p:spPr>
        <p:txBody>
          <a:bodyPr wrap="none" anchor="ctr"/>
          <a:lstStyle/>
          <a:p>
            <a:endParaRPr lang="en-US" sz="900"/>
          </a:p>
        </p:txBody>
      </p:sp>
      <p:sp>
        <p:nvSpPr>
          <p:cNvPr id="12" name="Freeform 769"/>
          <p:cNvSpPr>
            <a:spLocks noChangeArrowheads="1"/>
          </p:cNvSpPr>
          <p:nvPr/>
        </p:nvSpPr>
        <p:spPr bwMode="auto">
          <a:xfrm>
            <a:off x="3688189" y="2136539"/>
            <a:ext cx="2855499" cy="2438188"/>
          </a:xfrm>
          <a:custGeom>
            <a:avLst/>
            <a:gdLst>
              <a:gd name="T0" fmla="*/ 4653 w 7540"/>
              <a:gd name="T1" fmla="*/ 0 h 6439"/>
              <a:gd name="T2" fmla="*/ 4653 w 7540"/>
              <a:gd name="T3" fmla="*/ 0 h 6439"/>
              <a:gd name="T4" fmla="*/ 3014 w 7540"/>
              <a:gd name="T5" fmla="*/ 454 h 6439"/>
              <a:gd name="T6" fmla="*/ 1408 w 7540"/>
              <a:gd name="T7" fmla="*/ 4684 h 6439"/>
              <a:gd name="T8" fmla="*/ 3200 w 7540"/>
              <a:gd name="T9" fmla="*/ 5823 h 6439"/>
              <a:gd name="T10" fmla="*/ 4166 w 7540"/>
              <a:gd name="T11" fmla="*/ 5497 h 6439"/>
              <a:gd name="T12" fmla="*/ 4307 w 7540"/>
              <a:gd name="T13" fmla="*/ 5471 h 6439"/>
              <a:gd name="T14" fmla="*/ 4870 w 7540"/>
              <a:gd name="T15" fmla="*/ 6438 h 6439"/>
              <a:gd name="T16" fmla="*/ 5517 w 7540"/>
              <a:gd name="T17" fmla="*/ 4793 h 6439"/>
              <a:gd name="T18" fmla="*/ 6765 w 7540"/>
              <a:gd name="T19" fmla="*/ 1484 h 6439"/>
              <a:gd name="T20" fmla="*/ 4653 w 7540"/>
              <a:gd name="T21" fmla="*/ 0 h 6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40" h="6439">
                <a:moveTo>
                  <a:pt x="4653" y="0"/>
                </a:moveTo>
                <a:lnTo>
                  <a:pt x="4653" y="0"/>
                </a:lnTo>
                <a:cubicBezTo>
                  <a:pt x="4051" y="0"/>
                  <a:pt x="3456" y="198"/>
                  <a:pt x="3014" y="454"/>
                </a:cubicBezTo>
                <a:cubicBezTo>
                  <a:pt x="1978" y="1062"/>
                  <a:pt x="0" y="2745"/>
                  <a:pt x="1408" y="4684"/>
                </a:cubicBezTo>
                <a:cubicBezTo>
                  <a:pt x="2061" y="5580"/>
                  <a:pt x="2701" y="5823"/>
                  <a:pt x="3200" y="5823"/>
                </a:cubicBezTo>
                <a:cubicBezTo>
                  <a:pt x="3776" y="5823"/>
                  <a:pt x="4166" y="5497"/>
                  <a:pt x="4166" y="5497"/>
                </a:cubicBezTo>
                <a:cubicBezTo>
                  <a:pt x="4166" y="5497"/>
                  <a:pt x="4224" y="5471"/>
                  <a:pt x="4307" y="5471"/>
                </a:cubicBezTo>
                <a:cubicBezTo>
                  <a:pt x="4486" y="5471"/>
                  <a:pt x="4781" y="5599"/>
                  <a:pt x="4870" y="6438"/>
                </a:cubicBezTo>
                <a:cubicBezTo>
                  <a:pt x="4870" y="6438"/>
                  <a:pt x="5721" y="5363"/>
                  <a:pt x="5517" y="4793"/>
                </a:cubicBezTo>
                <a:cubicBezTo>
                  <a:pt x="5517" y="4793"/>
                  <a:pt x="7539" y="3411"/>
                  <a:pt x="6765" y="1484"/>
                </a:cubicBezTo>
                <a:cubicBezTo>
                  <a:pt x="6317" y="377"/>
                  <a:pt x="5478" y="0"/>
                  <a:pt x="4653" y="0"/>
                </a:cubicBezTo>
              </a:path>
            </a:pathLst>
          </a:custGeom>
          <a:solidFill>
            <a:schemeClr val="accent2">
              <a:alpha val="80000"/>
            </a:schemeClr>
          </a:solidFill>
          <a:ln>
            <a:noFill/>
          </a:ln>
          <a:effectLst/>
          <a:extLst/>
        </p:spPr>
        <p:txBody>
          <a:bodyPr wrap="none" anchor="ctr"/>
          <a:lstStyle/>
          <a:p>
            <a:endParaRPr lang="en-US" sz="900"/>
          </a:p>
        </p:txBody>
      </p:sp>
      <p:sp>
        <p:nvSpPr>
          <p:cNvPr id="13" name="Freeform 770"/>
          <p:cNvSpPr>
            <a:spLocks noChangeArrowheads="1"/>
          </p:cNvSpPr>
          <p:nvPr/>
        </p:nvSpPr>
        <p:spPr bwMode="auto">
          <a:xfrm>
            <a:off x="5104087" y="2347212"/>
            <a:ext cx="2127430" cy="2007330"/>
          </a:xfrm>
          <a:custGeom>
            <a:avLst/>
            <a:gdLst>
              <a:gd name="T0" fmla="*/ 3040 w 5620"/>
              <a:gd name="T1" fmla="*/ 0 h 5300"/>
              <a:gd name="T2" fmla="*/ 3040 w 5620"/>
              <a:gd name="T3" fmla="*/ 0 h 5300"/>
              <a:gd name="T4" fmla="*/ 1459 w 5620"/>
              <a:gd name="T5" fmla="*/ 378 h 5300"/>
              <a:gd name="T6" fmla="*/ 576 w 5620"/>
              <a:gd name="T7" fmla="*/ 2873 h 5300"/>
              <a:gd name="T8" fmla="*/ 2739 w 5620"/>
              <a:gd name="T9" fmla="*/ 4505 h 5300"/>
              <a:gd name="T10" fmla="*/ 2758 w 5620"/>
              <a:gd name="T11" fmla="*/ 4505 h 5300"/>
              <a:gd name="T12" fmla="*/ 2349 w 5620"/>
              <a:gd name="T13" fmla="*/ 5299 h 5300"/>
              <a:gd name="T14" fmla="*/ 5516 w 5620"/>
              <a:gd name="T15" fmla="*/ 2118 h 5300"/>
              <a:gd name="T16" fmla="*/ 3040 w 5620"/>
              <a:gd name="T17" fmla="*/ 0 h 5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0" h="5300">
                <a:moveTo>
                  <a:pt x="3040" y="0"/>
                </a:moveTo>
                <a:lnTo>
                  <a:pt x="3040" y="0"/>
                </a:lnTo>
                <a:cubicBezTo>
                  <a:pt x="2483" y="0"/>
                  <a:pt x="1913" y="134"/>
                  <a:pt x="1459" y="378"/>
                </a:cubicBezTo>
                <a:cubicBezTo>
                  <a:pt x="0" y="1152"/>
                  <a:pt x="576" y="2873"/>
                  <a:pt x="576" y="2873"/>
                </a:cubicBezTo>
                <a:cubicBezTo>
                  <a:pt x="857" y="4461"/>
                  <a:pt x="2540" y="4505"/>
                  <a:pt x="2739" y="4505"/>
                </a:cubicBezTo>
                <a:cubicBezTo>
                  <a:pt x="2752" y="4505"/>
                  <a:pt x="2758" y="4505"/>
                  <a:pt x="2758" y="4505"/>
                </a:cubicBezTo>
                <a:cubicBezTo>
                  <a:pt x="2688" y="4858"/>
                  <a:pt x="2349" y="5299"/>
                  <a:pt x="2349" y="5299"/>
                </a:cubicBezTo>
                <a:cubicBezTo>
                  <a:pt x="2617" y="5299"/>
                  <a:pt x="5619" y="4294"/>
                  <a:pt x="5516" y="2118"/>
                </a:cubicBezTo>
                <a:cubicBezTo>
                  <a:pt x="5440" y="627"/>
                  <a:pt x="4249" y="0"/>
                  <a:pt x="3040" y="0"/>
                </a:cubicBezTo>
              </a:path>
            </a:pathLst>
          </a:custGeom>
          <a:solidFill>
            <a:schemeClr val="bg1">
              <a:alpha val="80000"/>
            </a:schemeClr>
          </a:solidFill>
          <a:ln>
            <a:noFill/>
          </a:ln>
          <a:effectLst/>
          <a:extLst/>
        </p:spPr>
        <p:txBody>
          <a:bodyPr wrap="none" anchor="ctr"/>
          <a:lstStyle/>
          <a:p>
            <a:endParaRPr lang="en-US" sz="900"/>
          </a:p>
        </p:txBody>
      </p:sp>
      <p:sp>
        <p:nvSpPr>
          <p:cNvPr id="14" name="Freeform 771"/>
          <p:cNvSpPr>
            <a:spLocks noChangeArrowheads="1"/>
          </p:cNvSpPr>
          <p:nvPr/>
        </p:nvSpPr>
        <p:spPr bwMode="auto">
          <a:xfrm>
            <a:off x="6273004" y="3140203"/>
            <a:ext cx="1917025" cy="1434523"/>
          </a:xfrm>
          <a:custGeom>
            <a:avLst/>
            <a:gdLst>
              <a:gd name="T0" fmla="*/ 2279 w 5064"/>
              <a:gd name="T1" fmla="*/ 0 h 3789"/>
              <a:gd name="T2" fmla="*/ 2279 w 5064"/>
              <a:gd name="T3" fmla="*/ 0 h 3789"/>
              <a:gd name="T4" fmla="*/ 1210 w 5064"/>
              <a:gd name="T5" fmla="*/ 3123 h 3789"/>
              <a:gd name="T6" fmla="*/ 692 w 5064"/>
              <a:gd name="T7" fmla="*/ 3532 h 3789"/>
              <a:gd name="T8" fmla="*/ 2112 w 5064"/>
              <a:gd name="T9" fmla="*/ 3788 h 3789"/>
              <a:gd name="T10" fmla="*/ 3373 w 5064"/>
              <a:gd name="T11" fmla="*/ 3570 h 3789"/>
              <a:gd name="T12" fmla="*/ 4717 w 5064"/>
              <a:gd name="T13" fmla="*/ 2445 h 3789"/>
              <a:gd name="T14" fmla="*/ 2426 w 5064"/>
              <a:gd name="T15" fmla="*/ 7 h 3789"/>
              <a:gd name="T16" fmla="*/ 2279 w 5064"/>
              <a:gd name="T17" fmla="*/ 0 h 3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64" h="3789">
                <a:moveTo>
                  <a:pt x="2279" y="0"/>
                </a:moveTo>
                <a:lnTo>
                  <a:pt x="2279" y="0"/>
                </a:lnTo>
                <a:cubicBezTo>
                  <a:pt x="167" y="0"/>
                  <a:pt x="0" y="2285"/>
                  <a:pt x="1210" y="3123"/>
                </a:cubicBezTo>
                <a:cubicBezTo>
                  <a:pt x="1210" y="3123"/>
                  <a:pt x="1005" y="3494"/>
                  <a:pt x="692" y="3532"/>
                </a:cubicBezTo>
                <a:cubicBezTo>
                  <a:pt x="692" y="3532"/>
                  <a:pt x="1293" y="3788"/>
                  <a:pt x="2112" y="3788"/>
                </a:cubicBezTo>
                <a:cubicBezTo>
                  <a:pt x="2496" y="3788"/>
                  <a:pt x="2931" y="3730"/>
                  <a:pt x="3373" y="3570"/>
                </a:cubicBezTo>
                <a:cubicBezTo>
                  <a:pt x="3373" y="3570"/>
                  <a:pt x="4378" y="3327"/>
                  <a:pt x="4717" y="2445"/>
                </a:cubicBezTo>
                <a:cubicBezTo>
                  <a:pt x="5063" y="1562"/>
                  <a:pt x="4672" y="109"/>
                  <a:pt x="2426" y="7"/>
                </a:cubicBezTo>
                <a:cubicBezTo>
                  <a:pt x="2375" y="7"/>
                  <a:pt x="2330" y="0"/>
                  <a:pt x="2279" y="0"/>
                </a:cubicBezTo>
              </a:path>
            </a:pathLst>
          </a:custGeom>
          <a:solidFill>
            <a:schemeClr val="accent4">
              <a:alpha val="80000"/>
            </a:schemeClr>
          </a:solidFill>
          <a:ln>
            <a:noFill/>
          </a:ln>
          <a:effectLst/>
          <a:extLst/>
        </p:spPr>
        <p:txBody>
          <a:bodyPr wrap="none" anchor="ctr"/>
          <a:lstStyle/>
          <a:p>
            <a:endParaRPr lang="en-US" sz="900"/>
          </a:p>
        </p:txBody>
      </p:sp>
      <p:sp>
        <p:nvSpPr>
          <p:cNvPr id="15" name="Freeform 772"/>
          <p:cNvSpPr>
            <a:spLocks noChangeArrowheads="1"/>
          </p:cNvSpPr>
          <p:nvPr/>
        </p:nvSpPr>
        <p:spPr bwMode="auto">
          <a:xfrm>
            <a:off x="6894065" y="4074263"/>
            <a:ext cx="1210665" cy="945215"/>
          </a:xfrm>
          <a:custGeom>
            <a:avLst/>
            <a:gdLst>
              <a:gd name="T0" fmla="*/ 1293 w 3195"/>
              <a:gd name="T1" fmla="*/ 0 h 2497"/>
              <a:gd name="T2" fmla="*/ 1293 w 3195"/>
              <a:gd name="T3" fmla="*/ 0 h 2497"/>
              <a:gd name="T4" fmla="*/ 262 w 3195"/>
              <a:gd name="T5" fmla="*/ 711 h 2497"/>
              <a:gd name="T6" fmla="*/ 474 w 3195"/>
              <a:gd name="T7" fmla="*/ 1856 h 2497"/>
              <a:gd name="T8" fmla="*/ 77 w 3195"/>
              <a:gd name="T9" fmla="*/ 2067 h 2497"/>
              <a:gd name="T10" fmla="*/ 1350 w 3195"/>
              <a:gd name="T11" fmla="*/ 2496 h 2497"/>
              <a:gd name="T12" fmla="*/ 2221 w 3195"/>
              <a:gd name="T13" fmla="*/ 2195 h 2497"/>
              <a:gd name="T14" fmla="*/ 1984 w 3195"/>
              <a:gd name="T15" fmla="*/ 147 h 2497"/>
              <a:gd name="T16" fmla="*/ 1293 w 3195"/>
              <a:gd name="T17" fmla="*/ 0 h 2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95" h="2497">
                <a:moveTo>
                  <a:pt x="1293" y="0"/>
                </a:moveTo>
                <a:lnTo>
                  <a:pt x="1293" y="0"/>
                </a:lnTo>
                <a:cubicBezTo>
                  <a:pt x="832" y="0"/>
                  <a:pt x="442" y="231"/>
                  <a:pt x="262" y="711"/>
                </a:cubicBezTo>
                <a:cubicBezTo>
                  <a:pt x="0" y="1415"/>
                  <a:pt x="474" y="1856"/>
                  <a:pt x="474" y="1856"/>
                </a:cubicBezTo>
                <a:cubicBezTo>
                  <a:pt x="422" y="2061"/>
                  <a:pt x="77" y="2067"/>
                  <a:pt x="77" y="2067"/>
                </a:cubicBezTo>
                <a:cubicBezTo>
                  <a:pt x="77" y="2067"/>
                  <a:pt x="672" y="2496"/>
                  <a:pt x="1350" y="2496"/>
                </a:cubicBezTo>
                <a:cubicBezTo>
                  <a:pt x="1638" y="2496"/>
                  <a:pt x="1939" y="2419"/>
                  <a:pt x="2221" y="2195"/>
                </a:cubicBezTo>
                <a:cubicBezTo>
                  <a:pt x="3194" y="1018"/>
                  <a:pt x="2720" y="455"/>
                  <a:pt x="1984" y="147"/>
                </a:cubicBezTo>
                <a:cubicBezTo>
                  <a:pt x="1747" y="51"/>
                  <a:pt x="1510" y="0"/>
                  <a:pt x="1293" y="0"/>
                </a:cubicBezTo>
              </a:path>
            </a:pathLst>
          </a:custGeom>
          <a:solidFill>
            <a:schemeClr val="bg1">
              <a:alpha val="80000"/>
            </a:schemeClr>
          </a:solidFill>
          <a:ln>
            <a:noFill/>
          </a:ln>
          <a:effectLst/>
          <a:extLst/>
        </p:spPr>
        <p:txBody>
          <a:bodyPr wrap="none" anchor="ctr"/>
          <a:lstStyle/>
          <a:p>
            <a:endParaRPr lang="en-US" sz="900"/>
          </a:p>
        </p:txBody>
      </p:sp>
    </p:spTree>
    <p:extLst>
      <p:ext uri="{BB962C8B-B14F-4D97-AF65-F5344CB8AC3E}">
        <p14:creationId xmlns:p14="http://schemas.microsoft.com/office/powerpoint/2010/main" val="26421912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4294967295"/>
          </p:nvPr>
        </p:nvSpPr>
        <p:spPr>
          <a:xfrm>
            <a:off x="662153" y="1271752"/>
            <a:ext cx="11529848" cy="4905211"/>
          </a:xfrm>
        </p:spPr>
        <p:txBody>
          <a:bodyPr>
            <a:normAutofit/>
          </a:bodyPr>
          <a:lstStyle/>
          <a:p>
            <a:r>
              <a:rPr lang="en-US" sz="3600" dirty="0"/>
              <a:t>Industry presentation from Merck</a:t>
            </a:r>
          </a:p>
          <a:p>
            <a:r>
              <a:rPr lang="en-US" sz="3600" dirty="0"/>
              <a:t>Week 3 - a retrospective</a:t>
            </a:r>
          </a:p>
          <a:p>
            <a:r>
              <a:rPr lang="en-US" sz="3600" dirty="0"/>
              <a:t>Hive, </a:t>
            </a:r>
            <a:r>
              <a:rPr lang="en-US" sz="3600" dirty="0" err="1"/>
              <a:t>Hbase</a:t>
            </a:r>
            <a:r>
              <a:rPr lang="en-US" sz="3600" dirty="0"/>
              <a:t> and Storage formats (tutorials)</a:t>
            </a:r>
            <a:endParaRPr lang="en-US" sz="3200" dirty="0"/>
          </a:p>
          <a:p>
            <a:r>
              <a:rPr lang="en-US" sz="3600" dirty="0"/>
              <a:t>Homework 1</a:t>
            </a:r>
          </a:p>
          <a:p>
            <a:endParaRPr lang="en-US" sz="3600" dirty="0"/>
          </a:p>
        </p:txBody>
      </p:sp>
      <p:sp>
        <p:nvSpPr>
          <p:cNvPr id="6" name="TextBox 5">
            <a:extLst>
              <a:ext uri="{FF2B5EF4-FFF2-40B4-BE49-F238E27FC236}">
                <a16:creationId xmlns:a16="http://schemas.microsoft.com/office/drawing/2014/main" id="{8F4BE48F-C791-FB4A-95F6-32962B6B1C16}"/>
              </a:ext>
            </a:extLst>
          </p:cNvPr>
          <p:cNvSpPr txBox="1"/>
          <p:nvPr/>
        </p:nvSpPr>
        <p:spPr>
          <a:xfrm>
            <a:off x="5256381" y="180549"/>
            <a:ext cx="1679288"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Outline</a:t>
            </a:r>
            <a:endParaRPr lang="id-ID" sz="4000" b="1" dirty="0">
              <a:solidFill>
                <a:schemeClr val="tx2"/>
              </a:solidFill>
              <a:latin typeface="+mj-lt"/>
              <a:ea typeface="Lato" charset="0"/>
              <a:cs typeface="Lato" charset="0"/>
            </a:endParaRPr>
          </a:p>
        </p:txBody>
      </p:sp>
      <p:sp>
        <p:nvSpPr>
          <p:cNvPr id="7" name="Rectangle 6">
            <a:extLst>
              <a:ext uri="{FF2B5EF4-FFF2-40B4-BE49-F238E27FC236}">
                <a16:creationId xmlns:a16="http://schemas.microsoft.com/office/drawing/2014/main" id="{9E378CF1-5B9A-7E4C-9FCB-B2B2E80CBB73}"/>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Tree>
    <p:extLst>
      <p:ext uri="{BB962C8B-B14F-4D97-AF65-F5344CB8AC3E}">
        <p14:creationId xmlns:p14="http://schemas.microsoft.com/office/powerpoint/2010/main" val="173334486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491697B7-384A-8C47-922C-5D7C2E128F5E}"/>
              </a:ext>
            </a:extLst>
          </p:cNvPr>
          <p:cNvPicPr>
            <a:picLocks noGrp="1" noChangeAspect="1"/>
          </p:cNvPicPr>
          <p:nvPr>
            <p:ph type="pic" sz="quarter" idx="13"/>
          </p:nvPr>
        </p:nvPicPr>
        <p:blipFill>
          <a:blip r:embed="rId3">
            <a:extLst>
              <a:ext uri="{28A0092B-C50C-407E-A947-70E740481C1C}">
                <a14:useLocalDpi xmlns:a14="http://schemas.microsoft.com/office/drawing/2010/main"/>
              </a:ext>
            </a:extLst>
          </a:blip>
          <a:srcRect/>
          <a:stretch>
            <a:fillRect/>
          </a:stretch>
        </p:blipFill>
        <p:spPr/>
      </p:pic>
      <p:sp>
        <p:nvSpPr>
          <p:cNvPr id="10" name="Rectangle 9"/>
          <p:cNvSpPr/>
          <p:nvPr/>
        </p:nvSpPr>
        <p:spPr>
          <a:xfrm>
            <a:off x="1588" y="0"/>
            <a:ext cx="12188825" cy="6312524"/>
          </a:xfrm>
          <a:prstGeom prst="rect">
            <a:avLst/>
          </a:prstGeom>
          <a:gradFill flip="none" rotWithShape="0">
            <a:gsLst>
              <a:gs pos="0">
                <a:srgbClr val="002452">
                  <a:alpha val="50000"/>
                </a:srgbClr>
              </a:gs>
              <a:gs pos="96000">
                <a:srgbClr val="002452">
                  <a:alpha val="76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TextBox 11"/>
          <p:cNvSpPr txBox="1"/>
          <p:nvPr/>
        </p:nvSpPr>
        <p:spPr>
          <a:xfrm>
            <a:off x="1224629" y="2510243"/>
            <a:ext cx="9774535" cy="2123658"/>
          </a:xfrm>
          <a:prstGeom prst="rect">
            <a:avLst/>
          </a:prstGeom>
          <a:noFill/>
        </p:spPr>
        <p:txBody>
          <a:bodyPr wrap="none" rtlCol="0">
            <a:spAutoFit/>
          </a:bodyPr>
          <a:lstStyle/>
          <a:p>
            <a:pPr algn="ctr"/>
            <a:r>
              <a:rPr lang="en-US" sz="4400" dirty="0">
                <a:solidFill>
                  <a:schemeClr val="bg1"/>
                </a:solidFill>
                <a:latin typeface="+mj-lt"/>
                <a:ea typeface="Lato Bold" charset="0"/>
                <a:cs typeface="Lato Bold" charset="0"/>
              </a:rPr>
              <a:t>Week 3: retrospective</a:t>
            </a:r>
          </a:p>
          <a:p>
            <a:pPr algn="ctr"/>
            <a:r>
              <a:rPr lang="en-US" sz="4400" dirty="0">
                <a:solidFill>
                  <a:schemeClr val="bg1"/>
                </a:solidFill>
                <a:ea typeface="Lato Bold" charset="0"/>
                <a:cs typeface="Lato Bold" charset="0"/>
              </a:rPr>
              <a:t>Week 4: Hive, </a:t>
            </a:r>
            <a:r>
              <a:rPr lang="en-US" sz="4400" dirty="0" err="1">
                <a:solidFill>
                  <a:schemeClr val="bg1"/>
                </a:solidFill>
                <a:ea typeface="Lato Bold" charset="0"/>
                <a:cs typeface="Lato Bold" charset="0"/>
              </a:rPr>
              <a:t>Hbase</a:t>
            </a:r>
            <a:r>
              <a:rPr lang="en-US" sz="4400" dirty="0">
                <a:solidFill>
                  <a:schemeClr val="bg1"/>
                </a:solidFill>
                <a:ea typeface="Lato Bold" charset="0"/>
                <a:cs typeface="Lato Bold" charset="0"/>
              </a:rPr>
              <a:t> and Storage formats </a:t>
            </a:r>
          </a:p>
          <a:p>
            <a:pPr algn="ctr"/>
            <a:endParaRPr lang="en-US" sz="4400" dirty="0">
              <a:solidFill>
                <a:schemeClr val="bg1"/>
              </a:solidFill>
              <a:latin typeface="+mj-lt"/>
              <a:ea typeface="Lato Bold" charset="0"/>
              <a:cs typeface="Lato Bold" charset="0"/>
            </a:endParaRPr>
          </a:p>
        </p:txBody>
      </p:sp>
      <p:grpSp>
        <p:nvGrpSpPr>
          <p:cNvPr id="14" name="Group 13"/>
          <p:cNvGrpSpPr/>
          <p:nvPr/>
        </p:nvGrpSpPr>
        <p:grpSpPr>
          <a:xfrm>
            <a:off x="3787136" y="2096429"/>
            <a:ext cx="4633622" cy="2378635"/>
            <a:chOff x="1527137" y="4192858"/>
            <a:chExt cx="9267243" cy="4757270"/>
          </a:xfrm>
        </p:grpSpPr>
        <p:cxnSp>
          <p:nvCxnSpPr>
            <p:cNvPr id="16" name="Straight Connector 15"/>
            <p:cNvCxnSpPr/>
            <p:nvPr/>
          </p:nvCxnSpPr>
          <p:spPr>
            <a:xfrm>
              <a:off x="1527137" y="8950128"/>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58925" y="4192858"/>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6567920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cxnSp>
        <p:nvCxnSpPr>
          <p:cNvPr id="902" name="Google Shape;902;p100"/>
          <p:cNvCxnSpPr/>
          <p:nvPr/>
        </p:nvCxnSpPr>
        <p:spPr>
          <a:xfrm>
            <a:off x="443634" y="878067"/>
            <a:ext cx="10555200" cy="0"/>
          </a:xfrm>
          <a:prstGeom prst="straightConnector1">
            <a:avLst/>
          </a:prstGeom>
          <a:noFill/>
          <a:ln w="28575" cap="flat" cmpd="sng">
            <a:solidFill>
              <a:schemeClr val="dk2"/>
            </a:solidFill>
            <a:prstDash val="solid"/>
            <a:round/>
            <a:headEnd type="none" w="med" len="med"/>
            <a:tailEnd type="triangle" w="med" len="med"/>
          </a:ln>
        </p:spPr>
      </p:cxnSp>
      <p:pic>
        <p:nvPicPr>
          <p:cNvPr id="903" name="Google Shape;903;p100"/>
          <p:cNvPicPr preferRelativeResize="0"/>
          <p:nvPr/>
        </p:nvPicPr>
        <p:blipFill>
          <a:blip r:embed="rId3">
            <a:alphaModFix/>
          </a:blip>
          <a:stretch>
            <a:fillRect/>
          </a:stretch>
        </p:blipFill>
        <p:spPr>
          <a:xfrm>
            <a:off x="203200" y="1829900"/>
            <a:ext cx="11785597" cy="1676056"/>
          </a:xfrm>
          <a:prstGeom prst="rect">
            <a:avLst/>
          </a:prstGeom>
          <a:noFill/>
          <a:ln>
            <a:noFill/>
          </a:ln>
        </p:spPr>
      </p:pic>
      <p:sp>
        <p:nvSpPr>
          <p:cNvPr id="904" name="Google Shape;904;p100"/>
          <p:cNvSpPr txBox="1"/>
          <p:nvPr/>
        </p:nvSpPr>
        <p:spPr>
          <a:xfrm>
            <a:off x="4066767" y="277267"/>
            <a:ext cx="5120400" cy="600750"/>
          </a:xfrm>
          <a:prstGeom prst="rect">
            <a:avLst/>
          </a:prstGeom>
          <a:noFill/>
          <a:ln>
            <a:noFill/>
          </a:ln>
        </p:spPr>
        <p:txBody>
          <a:bodyPr spcFirstLastPara="1" wrap="square" lIns="121900" tIns="121900" rIns="121900" bIns="121900" anchor="t" anchorCtr="0">
            <a:noAutofit/>
          </a:bodyPr>
          <a:lstStyle/>
          <a:p>
            <a:r>
              <a:rPr lang="en-US" sz="1850"/>
              <a:t>Data Lifecycle: “data” + code + environment</a:t>
            </a:r>
            <a:endParaRPr sz="1850"/>
          </a:p>
        </p:txBody>
      </p:sp>
      <p:sp>
        <p:nvSpPr>
          <p:cNvPr id="908" name="Google Shape;908;p100"/>
          <p:cNvSpPr txBox="1"/>
          <p:nvPr/>
        </p:nvSpPr>
        <p:spPr>
          <a:xfrm>
            <a:off x="4066767" y="6155734"/>
            <a:ext cx="5120400" cy="600750"/>
          </a:xfrm>
          <a:prstGeom prst="rect">
            <a:avLst/>
          </a:prstGeom>
          <a:noFill/>
          <a:ln>
            <a:noFill/>
          </a:ln>
        </p:spPr>
        <p:txBody>
          <a:bodyPr spcFirstLastPara="1" wrap="square" lIns="121900" tIns="121900" rIns="121900" bIns="121900" anchor="t" anchorCtr="0">
            <a:noAutofit/>
          </a:bodyPr>
          <a:lstStyle/>
          <a:p>
            <a:r>
              <a:rPr lang="en-US" sz="1850"/>
              <a:t>Reproducibility, Reusability, Collaboration</a:t>
            </a:r>
            <a:endParaRPr sz="1850"/>
          </a:p>
        </p:txBody>
      </p:sp>
      <p:cxnSp>
        <p:nvCxnSpPr>
          <p:cNvPr id="3" name="Straight Arrow Connector 2">
            <a:extLst>
              <a:ext uri="{FF2B5EF4-FFF2-40B4-BE49-F238E27FC236}">
                <a16:creationId xmlns:a16="http://schemas.microsoft.com/office/drawing/2014/main" id="{2301FCB6-EEEF-B540-8148-318D1CB26A60}"/>
              </a:ext>
            </a:extLst>
          </p:cNvPr>
          <p:cNvCxnSpPr>
            <a:cxnSpLocks/>
          </p:cNvCxnSpPr>
          <p:nvPr/>
        </p:nvCxnSpPr>
        <p:spPr>
          <a:xfrm flipV="1">
            <a:off x="4607859" y="3209366"/>
            <a:ext cx="0" cy="663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25955C7-6154-DC49-8114-42655B07A5A8}"/>
              </a:ext>
            </a:extLst>
          </p:cNvPr>
          <p:cNvSpPr txBox="1"/>
          <p:nvPr/>
        </p:nvSpPr>
        <p:spPr>
          <a:xfrm>
            <a:off x="1488141" y="3872753"/>
            <a:ext cx="9574159" cy="2677656"/>
          </a:xfrm>
          <a:prstGeom prst="rect">
            <a:avLst/>
          </a:prstGeom>
          <a:noFill/>
        </p:spPr>
        <p:txBody>
          <a:bodyPr wrap="none" rtlCol="0">
            <a:spAutoFit/>
          </a:bodyPr>
          <a:lstStyle/>
          <a:p>
            <a:pPr marL="285750" indent="-285750">
              <a:buFont typeface="Arial" panose="020B0604020202020204" pitchFamily="34" charset="0"/>
              <a:buChar char="•"/>
            </a:pPr>
            <a:r>
              <a:rPr lang="en-US" sz="2400" dirty="0"/>
              <a:t>Importing data in data lake (Hive data warehouse) from external files</a:t>
            </a:r>
          </a:p>
          <a:p>
            <a:pPr marL="285750" indent="-285750">
              <a:buFont typeface="Arial" panose="020B0604020202020204" pitchFamily="34" charset="0"/>
              <a:buChar char="•"/>
            </a:pPr>
            <a:r>
              <a:rPr lang="en-US" sz="2400" dirty="0"/>
              <a:t>Exploring data and understanding it (schema, quality)</a:t>
            </a:r>
          </a:p>
          <a:p>
            <a:pPr marL="285750" indent="-285750">
              <a:buFont typeface="Arial" panose="020B0604020202020204" pitchFamily="34" charset="0"/>
              <a:buChar char="•"/>
            </a:pPr>
            <a:r>
              <a:rPr lang="en-US" sz="2400" dirty="0"/>
              <a:t>Mapping data formats to Hive tables</a:t>
            </a:r>
          </a:p>
          <a:p>
            <a:endParaRPr lang="en-US" sz="2400" dirty="0"/>
          </a:p>
          <a:p>
            <a:pPr marL="285750" indent="-285750">
              <a:buFont typeface="Arial" panose="020B0604020202020204" pitchFamily="34" charset="0"/>
              <a:buChar char="•"/>
            </a:pPr>
            <a:r>
              <a:rPr lang="en-US" sz="2400" dirty="0">
                <a:solidFill>
                  <a:schemeClr val="accent5">
                    <a:lumMod val="75000"/>
                  </a:schemeClr>
                </a:solidFill>
              </a:rPr>
              <a:t>Optimizing data storages (</a:t>
            </a:r>
            <a:r>
              <a:rPr lang="en-US" sz="2400" dirty="0" err="1">
                <a:solidFill>
                  <a:schemeClr val="accent5">
                    <a:lumMod val="75000"/>
                  </a:schemeClr>
                </a:solidFill>
              </a:rPr>
              <a:t>Textfiles</a:t>
            </a:r>
            <a:r>
              <a:rPr lang="en-US" sz="2400" dirty="0">
                <a:solidFill>
                  <a:schemeClr val="accent5">
                    <a:lumMod val="75000"/>
                  </a:schemeClr>
                </a:solidFill>
              </a:rPr>
              <a:t> -&gt; ORC or Parquet)</a:t>
            </a:r>
          </a:p>
          <a:p>
            <a:pPr marL="285750" indent="-285750">
              <a:buFont typeface="Arial" panose="020B0604020202020204" pitchFamily="34" charset="0"/>
              <a:buChar char="•"/>
            </a:pPr>
            <a:r>
              <a:rPr lang="en-US" sz="2400" dirty="0">
                <a:solidFill>
                  <a:schemeClr val="accent5">
                    <a:lumMod val="75000"/>
                  </a:schemeClr>
                </a:solidFill>
              </a:rPr>
              <a:t>Mixing data from various sources, fast data (</a:t>
            </a:r>
            <a:r>
              <a:rPr lang="en-US" sz="2400" dirty="0" err="1">
                <a:solidFill>
                  <a:schemeClr val="accent5">
                    <a:lumMod val="75000"/>
                  </a:schemeClr>
                </a:solidFill>
              </a:rPr>
              <a:t>Hbase</a:t>
            </a:r>
            <a:r>
              <a:rPr lang="en-US" sz="2400" dirty="0">
                <a:solidFill>
                  <a:schemeClr val="accent5">
                    <a:lumMod val="75000"/>
                  </a:schemeClr>
                </a:solidFill>
              </a:rPr>
              <a:t>) and slow data (HDFS)</a:t>
            </a:r>
          </a:p>
          <a:p>
            <a:r>
              <a:rPr lang="en-US" sz="2400" dirty="0"/>
              <a:t> </a:t>
            </a:r>
          </a:p>
        </p:txBody>
      </p:sp>
    </p:spTree>
    <p:extLst>
      <p:ext uri="{BB962C8B-B14F-4D97-AF65-F5344CB8AC3E}">
        <p14:creationId xmlns:p14="http://schemas.microsoft.com/office/powerpoint/2010/main" val="237555814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4294967295"/>
          </p:nvPr>
        </p:nvSpPr>
        <p:spPr>
          <a:xfrm>
            <a:off x="1155700" y="755650"/>
            <a:ext cx="11036300" cy="5421313"/>
          </a:xfrm>
        </p:spPr>
        <p:txBody>
          <a:bodyPr>
            <a:normAutofit fontScale="92500" lnSpcReduction="20000"/>
          </a:bodyPr>
          <a:lstStyle/>
          <a:p>
            <a:r>
              <a:rPr lang="en-US" dirty="0"/>
              <a:t>Storage format:</a:t>
            </a:r>
          </a:p>
          <a:p>
            <a:pPr lvl="1"/>
            <a:r>
              <a:rPr lang="en-US" dirty="0"/>
              <a:t>This is how the data is physically stored in HDFS</a:t>
            </a:r>
          </a:p>
          <a:p>
            <a:pPr lvl="1"/>
            <a:r>
              <a:rPr lang="en-US" dirty="0"/>
              <a:t>It is not the same as how the data is mapped into tables (which is the schema), a storage type e.g. </a:t>
            </a:r>
            <a:r>
              <a:rPr lang="en-US" dirty="0" err="1"/>
              <a:t>textfile</a:t>
            </a:r>
            <a:r>
              <a:rPr lang="en-US" dirty="0"/>
              <a:t> can map to many schemas (e.g. CSV -&gt; combination of columns, or rows of text).</a:t>
            </a:r>
          </a:p>
          <a:p>
            <a:r>
              <a:rPr lang="en-US" dirty="0"/>
              <a:t>Big data components (Hive, Spark, </a:t>
            </a:r>
            <a:r>
              <a:rPr lang="en-US" dirty="0" err="1"/>
              <a:t>etc</a:t>
            </a:r>
            <a:r>
              <a:rPr lang="en-US" dirty="0"/>
              <a:t>) give you several formatting options for storing and exchanging data on HDFS, the most popular are</a:t>
            </a:r>
          </a:p>
          <a:p>
            <a:pPr lvl="1"/>
            <a:r>
              <a:rPr lang="en-US" b="1" dirty="0"/>
              <a:t>Plain text (</a:t>
            </a:r>
            <a:r>
              <a:rPr lang="en-US" dirty="0"/>
              <a:t>csv, </a:t>
            </a:r>
            <a:r>
              <a:rPr lang="en-US" dirty="0" err="1"/>
              <a:t>json</a:t>
            </a:r>
            <a:r>
              <a:rPr lang="en-US" dirty="0"/>
              <a:t>, </a:t>
            </a:r>
            <a:r>
              <a:rPr lang="is-IS" dirty="0"/>
              <a:t>…) &lt;- this often the format you get from external sources</a:t>
            </a:r>
            <a:endParaRPr lang="en-US" dirty="0"/>
          </a:p>
          <a:p>
            <a:pPr lvl="1"/>
            <a:r>
              <a:rPr lang="en-US" b="1" dirty="0"/>
              <a:t>Parquet</a:t>
            </a:r>
            <a:r>
              <a:rPr lang="en-US" dirty="0"/>
              <a:t>:</a:t>
            </a:r>
          </a:p>
          <a:p>
            <a:pPr lvl="2"/>
            <a:r>
              <a:rPr lang="en-US" dirty="0"/>
              <a:t>column-oriented</a:t>
            </a:r>
          </a:p>
          <a:p>
            <a:pPr lvl="2"/>
            <a:r>
              <a:rPr lang="en-US" dirty="0"/>
              <a:t>integrated compression: None, SNAPPY,  ZLIB</a:t>
            </a:r>
          </a:p>
          <a:p>
            <a:pPr lvl="2"/>
            <a:r>
              <a:rPr lang="en-US" dirty="0" err="1"/>
              <a:t>splittable</a:t>
            </a:r>
            <a:endParaRPr lang="en-US" dirty="0"/>
          </a:p>
          <a:p>
            <a:pPr lvl="1"/>
            <a:r>
              <a:rPr lang="en-US" b="1" dirty="0"/>
              <a:t>ORC</a:t>
            </a:r>
            <a:r>
              <a:rPr lang="en-US" dirty="0"/>
              <a:t>:</a:t>
            </a:r>
          </a:p>
          <a:p>
            <a:pPr lvl="2"/>
            <a:r>
              <a:rPr lang="en-US" dirty="0"/>
              <a:t>column-oriented in collections of rows</a:t>
            </a:r>
          </a:p>
          <a:p>
            <a:pPr lvl="2"/>
            <a:r>
              <a:rPr lang="en-US" dirty="0" err="1"/>
              <a:t>splittable</a:t>
            </a:r>
            <a:r>
              <a:rPr lang="en-US" dirty="0"/>
              <a:t> by row collections</a:t>
            </a:r>
          </a:p>
          <a:p>
            <a:pPr lvl="2"/>
            <a:r>
              <a:rPr lang="en-US" dirty="0"/>
              <a:t>integrated compression: None, SNAPPY, ZLIB</a:t>
            </a:r>
          </a:p>
          <a:p>
            <a:pPr lvl="2"/>
            <a:r>
              <a:rPr lang="en-US" dirty="0"/>
              <a:t>indexed</a:t>
            </a:r>
          </a:p>
          <a:p>
            <a:pPr lvl="1"/>
            <a:r>
              <a:rPr lang="en-US" b="1" dirty="0"/>
              <a:t>Avro</a:t>
            </a:r>
            <a:r>
              <a:rPr lang="en-US" dirty="0"/>
              <a:t>:</a:t>
            </a:r>
          </a:p>
          <a:p>
            <a:pPr lvl="2"/>
            <a:r>
              <a:rPr lang="en-US" dirty="0"/>
              <a:t>row-oriented,</a:t>
            </a:r>
          </a:p>
          <a:p>
            <a:pPr lvl="2"/>
            <a:r>
              <a:rPr lang="en-US" dirty="0" err="1"/>
              <a:t>splittable</a:t>
            </a:r>
            <a:r>
              <a:rPr lang="en-US" dirty="0"/>
              <a:t> </a:t>
            </a:r>
          </a:p>
          <a:p>
            <a:pPr lvl="2"/>
            <a:r>
              <a:rPr lang="en-US" dirty="0"/>
              <a:t>support block level compression</a:t>
            </a:r>
          </a:p>
          <a:p>
            <a:pPr marL="0" indent="0">
              <a:buNone/>
            </a:pPr>
            <a:endParaRPr lang="en-US" dirty="0"/>
          </a:p>
        </p:txBody>
      </p:sp>
      <p:sp>
        <p:nvSpPr>
          <p:cNvPr id="4" name="Title 3">
            <a:extLst>
              <a:ext uri="{FF2B5EF4-FFF2-40B4-BE49-F238E27FC236}">
                <a16:creationId xmlns:a16="http://schemas.microsoft.com/office/drawing/2014/main" id="{E3F0A0C5-AEB3-5544-989E-BB246261F468}"/>
              </a:ext>
            </a:extLst>
          </p:cNvPr>
          <p:cNvSpPr>
            <a:spLocks noGrp="1"/>
          </p:cNvSpPr>
          <p:nvPr>
            <p:ph type="title" idx="4294967295"/>
          </p:nvPr>
        </p:nvSpPr>
        <p:spPr>
          <a:xfrm>
            <a:off x="0" y="0"/>
            <a:ext cx="12192000" cy="755650"/>
          </a:xfrm>
        </p:spPr>
        <p:txBody>
          <a:bodyPr>
            <a:normAutofit/>
          </a:bodyPr>
          <a:lstStyle/>
          <a:p>
            <a:pPr algn="ctr"/>
            <a:r>
              <a:rPr lang="en-US" sz="3600" b="1" dirty="0"/>
              <a:t>Popular Storage Formats</a:t>
            </a:r>
          </a:p>
        </p:txBody>
      </p:sp>
    </p:spTree>
    <p:extLst>
      <p:ext uri="{BB962C8B-B14F-4D97-AF65-F5344CB8AC3E}">
        <p14:creationId xmlns:p14="http://schemas.microsoft.com/office/powerpoint/2010/main" val="2510036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a:extLst>
              <a:ext uri="{FF2B5EF4-FFF2-40B4-BE49-F238E27FC236}">
                <a16:creationId xmlns:a16="http://schemas.microsoft.com/office/drawing/2014/main" id="{1004E2B2-474B-6149-BF2B-184FE059EEB6}"/>
              </a:ext>
            </a:extLst>
          </p:cNvPr>
          <p:cNvGraphicFramePr>
            <a:graphicFrameLocks noGrp="1"/>
          </p:cNvGraphicFramePr>
          <p:nvPr>
            <p:ph idx="4294967295"/>
            <p:extLst>
              <p:ext uri="{D42A27DB-BD31-4B8C-83A1-F6EECF244321}">
                <p14:modId xmlns:p14="http://schemas.microsoft.com/office/powerpoint/2010/main" val="1475125098"/>
              </p:ext>
            </p:extLst>
          </p:nvPr>
        </p:nvGraphicFramePr>
        <p:xfrm>
          <a:off x="508830" y="1022632"/>
          <a:ext cx="11174340" cy="5029208"/>
        </p:xfrm>
        <a:graphic>
          <a:graphicData uri="http://schemas.openxmlformats.org/drawingml/2006/table">
            <a:tbl>
              <a:tblPr firstRow="1" bandRow="1">
                <a:tableStyleId>{5C22544A-7EE6-4342-B048-85BDC9FD1C3A}</a:tableStyleId>
              </a:tblPr>
              <a:tblGrid>
                <a:gridCol w="3724780">
                  <a:extLst>
                    <a:ext uri="{9D8B030D-6E8A-4147-A177-3AD203B41FA5}">
                      <a16:colId xmlns:a16="http://schemas.microsoft.com/office/drawing/2014/main" val="2200564867"/>
                    </a:ext>
                  </a:extLst>
                </a:gridCol>
                <a:gridCol w="3724780">
                  <a:extLst>
                    <a:ext uri="{9D8B030D-6E8A-4147-A177-3AD203B41FA5}">
                      <a16:colId xmlns:a16="http://schemas.microsoft.com/office/drawing/2014/main" val="3802423292"/>
                    </a:ext>
                  </a:extLst>
                </a:gridCol>
                <a:gridCol w="3724780">
                  <a:extLst>
                    <a:ext uri="{9D8B030D-6E8A-4147-A177-3AD203B41FA5}">
                      <a16:colId xmlns:a16="http://schemas.microsoft.com/office/drawing/2014/main" val="2343193384"/>
                    </a:ext>
                  </a:extLst>
                </a:gridCol>
              </a:tblGrid>
              <a:tr h="500638">
                <a:tc>
                  <a:txBody>
                    <a:bodyPr/>
                    <a:lstStyle/>
                    <a:p>
                      <a:r>
                        <a:rPr lang="en-US" sz="2400" dirty="0"/>
                        <a:t>HDFS</a:t>
                      </a:r>
                    </a:p>
                  </a:txBody>
                  <a:tcPr marL="123445" marR="123445" marT="61722" marB="61722"/>
                </a:tc>
                <a:tc>
                  <a:txBody>
                    <a:bodyPr/>
                    <a:lstStyle/>
                    <a:p>
                      <a:r>
                        <a:rPr lang="en-US" sz="2400" dirty="0"/>
                        <a:t>Hive</a:t>
                      </a:r>
                    </a:p>
                  </a:txBody>
                  <a:tcPr marL="123445" marR="123445" marT="61722" marB="61722"/>
                </a:tc>
                <a:tc>
                  <a:txBody>
                    <a:bodyPr/>
                    <a:lstStyle/>
                    <a:p>
                      <a:r>
                        <a:rPr lang="en-US" sz="2400" dirty="0"/>
                        <a:t>HBase</a:t>
                      </a:r>
                    </a:p>
                  </a:txBody>
                  <a:tcPr marL="123445" marR="123445" marT="61722" marB="61722"/>
                </a:tc>
                <a:extLst>
                  <a:ext uri="{0D108BD9-81ED-4DB2-BD59-A6C34878D82A}">
                    <a16:rowId xmlns:a16="http://schemas.microsoft.com/office/drawing/2014/main" val="747734372"/>
                  </a:ext>
                </a:extLst>
              </a:tr>
              <a:tr h="466895">
                <a:tc>
                  <a:txBody>
                    <a:bodyPr/>
                    <a:lstStyle/>
                    <a:p>
                      <a:r>
                        <a:rPr lang="en-US" sz="2400" dirty="0"/>
                        <a:t>Distributed file systems</a:t>
                      </a:r>
                    </a:p>
                  </a:txBody>
                  <a:tcPr marL="123445" marR="123445" marT="61722" marB="61722"/>
                </a:tc>
                <a:tc>
                  <a:txBody>
                    <a:bodyPr/>
                    <a:lstStyle/>
                    <a:p>
                      <a:r>
                        <a:rPr lang="en-US" sz="2400" dirty="0"/>
                        <a:t>Big data warehouse</a:t>
                      </a:r>
                    </a:p>
                  </a:txBody>
                  <a:tcPr marL="123445" marR="123445" marT="61722" marB="61722"/>
                </a:tc>
                <a:tc>
                  <a:txBody>
                    <a:bodyPr/>
                    <a:lstStyle/>
                    <a:p>
                      <a:r>
                        <a:rPr lang="en-US" sz="2400" dirty="0"/>
                        <a:t>Key-value store</a:t>
                      </a:r>
                    </a:p>
                    <a:p>
                      <a:r>
                        <a:rPr lang="en-US" sz="2400" dirty="0"/>
                        <a:t>Wide column store</a:t>
                      </a:r>
                    </a:p>
                  </a:txBody>
                  <a:tcPr marL="123445" marR="123445" marT="61722" marB="61722"/>
                </a:tc>
                <a:extLst>
                  <a:ext uri="{0D108BD9-81ED-4DB2-BD59-A6C34878D82A}">
                    <a16:rowId xmlns:a16="http://schemas.microsoft.com/office/drawing/2014/main" val="3132284747"/>
                  </a:ext>
                </a:extLst>
              </a:tr>
              <a:tr h="500638">
                <a:tc>
                  <a:txBody>
                    <a:bodyPr/>
                    <a:lstStyle/>
                    <a:p>
                      <a:endParaRPr lang="en-US" sz="2400" dirty="0"/>
                    </a:p>
                  </a:txBody>
                  <a:tcPr marL="123445" marR="123445" marT="61722" marB="61722"/>
                </a:tc>
                <a:tc>
                  <a:txBody>
                    <a:bodyPr/>
                    <a:lstStyle/>
                    <a:p>
                      <a:r>
                        <a:rPr lang="en-US" sz="2400" dirty="0"/>
                        <a:t>Build on top of Hadoop</a:t>
                      </a:r>
                    </a:p>
                  </a:txBody>
                  <a:tcPr marL="123445" marR="123445" marT="61722" marB="61722"/>
                </a:tc>
                <a:tc>
                  <a:txBody>
                    <a:bodyPr/>
                    <a:lstStyle/>
                    <a:p>
                      <a:r>
                        <a:rPr lang="en-US" sz="2400" dirty="0"/>
                        <a:t>Build on top of HDFS</a:t>
                      </a:r>
                    </a:p>
                  </a:txBody>
                  <a:tcPr marL="123445" marR="123445" marT="61722" marB="61722"/>
                </a:tc>
                <a:extLst>
                  <a:ext uri="{0D108BD9-81ED-4DB2-BD59-A6C34878D82A}">
                    <a16:rowId xmlns:a16="http://schemas.microsoft.com/office/drawing/2014/main" val="2800804118"/>
                  </a:ext>
                </a:extLst>
              </a:tr>
              <a:tr h="500638">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sz="2400" dirty="0"/>
                        <a:t>Store on commodity disk storage</a:t>
                      </a:r>
                    </a:p>
                    <a:p>
                      <a:endParaRPr lang="en-US" sz="2400" dirty="0"/>
                    </a:p>
                  </a:txBody>
                  <a:tcPr marL="123445" marR="123445" marT="61722" marB="61722"/>
                </a:tc>
                <a:tc>
                  <a:txBody>
                    <a:bodyPr/>
                    <a:lstStyle/>
                    <a:p>
                      <a:r>
                        <a:rPr lang="en-US" sz="2400" dirty="0"/>
                        <a:t>Store in HDFS, </a:t>
                      </a:r>
                      <a:r>
                        <a:rPr lang="en-US" sz="2400" dirty="0" err="1"/>
                        <a:t>Hbase</a:t>
                      </a:r>
                      <a:r>
                        <a:rPr lang="en-US" sz="2400" dirty="0"/>
                        <a:t> and other storages</a:t>
                      </a:r>
                    </a:p>
                  </a:txBody>
                  <a:tcPr marL="123445" marR="123445" marT="61722" marB="61722"/>
                </a:tc>
                <a:tc>
                  <a:txBody>
                    <a:bodyPr/>
                    <a:lstStyle/>
                    <a:p>
                      <a:r>
                        <a:rPr lang="en-US" sz="2400" dirty="0"/>
                        <a:t>Store in HDFS storage</a:t>
                      </a:r>
                    </a:p>
                  </a:txBody>
                  <a:tcPr marL="123445" marR="123445" marT="61722" marB="61722"/>
                </a:tc>
                <a:extLst>
                  <a:ext uri="{0D108BD9-81ED-4DB2-BD59-A6C34878D82A}">
                    <a16:rowId xmlns:a16="http://schemas.microsoft.com/office/drawing/2014/main" val="386786887"/>
                  </a:ext>
                </a:extLst>
              </a:tr>
              <a:tr h="500638">
                <a:tc>
                  <a:txBody>
                    <a:bodyPr/>
                    <a:lstStyle/>
                    <a:p>
                      <a:r>
                        <a:rPr lang="en-US" sz="2400" dirty="0"/>
                        <a:t>Use it for parking data.</a:t>
                      </a:r>
                    </a:p>
                    <a:p>
                      <a:r>
                        <a:rPr lang="en-US" sz="2400" dirty="0"/>
                        <a:t>Do not use it for random access queries</a:t>
                      </a:r>
                    </a:p>
                  </a:txBody>
                  <a:tcPr marL="123445" marR="123445" marT="61722" marB="61722"/>
                </a:tc>
                <a:tc>
                  <a:txBody>
                    <a:bodyPr/>
                    <a:lstStyle/>
                    <a:p>
                      <a:r>
                        <a:rPr lang="en-US" sz="2400" dirty="0"/>
                        <a:t>Use it for relational queries in batch on huge data sets</a:t>
                      </a:r>
                    </a:p>
                    <a:p>
                      <a:r>
                        <a:rPr lang="en-US" sz="2400" dirty="0"/>
                        <a:t>Do not use it for random access queries</a:t>
                      </a:r>
                    </a:p>
                  </a:txBody>
                  <a:tcPr marL="123445" marR="123445" marT="61722" marB="61722"/>
                </a:tc>
                <a:tc>
                  <a:txBody>
                    <a:bodyPr/>
                    <a:lstStyle/>
                    <a:p>
                      <a:r>
                        <a:rPr lang="en-US" sz="2400" dirty="0"/>
                        <a:t>Use it for random access queries and real-time/fast data.</a:t>
                      </a:r>
                    </a:p>
                    <a:p>
                      <a:r>
                        <a:rPr lang="en-US" sz="2400" dirty="0"/>
                        <a:t>Do not use it for complex/relational queries</a:t>
                      </a:r>
                    </a:p>
                  </a:txBody>
                  <a:tcPr marL="123445" marR="123445" marT="61722" marB="61722"/>
                </a:tc>
                <a:extLst>
                  <a:ext uri="{0D108BD9-81ED-4DB2-BD59-A6C34878D82A}">
                    <a16:rowId xmlns:a16="http://schemas.microsoft.com/office/drawing/2014/main" val="3005345793"/>
                  </a:ext>
                </a:extLst>
              </a:tr>
            </a:tbl>
          </a:graphicData>
        </a:graphic>
      </p:graphicFrame>
      <p:sp>
        <p:nvSpPr>
          <p:cNvPr id="4" name="Title 3">
            <a:extLst>
              <a:ext uri="{FF2B5EF4-FFF2-40B4-BE49-F238E27FC236}">
                <a16:creationId xmlns:a16="http://schemas.microsoft.com/office/drawing/2014/main" id="{E3F0A0C5-AEB3-5544-989E-BB246261F468}"/>
              </a:ext>
            </a:extLst>
          </p:cNvPr>
          <p:cNvSpPr>
            <a:spLocks noGrp="1"/>
          </p:cNvSpPr>
          <p:nvPr>
            <p:ph type="title" idx="4294967295"/>
          </p:nvPr>
        </p:nvSpPr>
        <p:spPr>
          <a:xfrm>
            <a:off x="0" y="0"/>
            <a:ext cx="12192000" cy="755650"/>
          </a:xfrm>
        </p:spPr>
        <p:txBody>
          <a:bodyPr>
            <a:normAutofit/>
          </a:bodyPr>
          <a:lstStyle/>
          <a:p>
            <a:pPr algn="ctr"/>
            <a:r>
              <a:rPr lang="en-US" sz="3600" b="1" dirty="0"/>
              <a:t>HDFS – Hive - HBase</a:t>
            </a:r>
          </a:p>
        </p:txBody>
      </p:sp>
    </p:spTree>
    <p:extLst>
      <p:ext uri="{BB962C8B-B14F-4D97-AF65-F5344CB8AC3E}">
        <p14:creationId xmlns:p14="http://schemas.microsoft.com/office/powerpoint/2010/main" val="31623529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4294967295"/>
          </p:nvPr>
        </p:nvSpPr>
        <p:spPr>
          <a:xfrm>
            <a:off x="1155700" y="755650"/>
            <a:ext cx="11036300" cy="5421313"/>
          </a:xfrm>
        </p:spPr>
        <p:txBody>
          <a:bodyPr>
            <a:normAutofit/>
          </a:bodyPr>
          <a:lstStyle/>
          <a:p>
            <a:r>
              <a:rPr lang="en-US" dirty="0"/>
              <a:t>Key value store</a:t>
            </a:r>
          </a:p>
          <a:p>
            <a:pPr lvl="1"/>
            <a:r>
              <a:rPr lang="en-US" dirty="0"/>
              <a:t>Data is indexed by keys, which points to collections of columns.</a:t>
            </a:r>
          </a:p>
          <a:p>
            <a:pPr lvl="1"/>
            <a:r>
              <a:rPr lang="en-US" dirty="0"/>
              <a:t>Columns are grouped in column families</a:t>
            </a:r>
          </a:p>
          <a:p>
            <a:pPr lvl="1"/>
            <a:r>
              <a:rPr lang="en-US" dirty="0"/>
              <a:t>Column families are declared when table is created</a:t>
            </a:r>
          </a:p>
          <a:p>
            <a:pPr lvl="1"/>
            <a:r>
              <a:rPr lang="en-US" dirty="0"/>
              <a:t>Columns (names and values) are conjured on the fly when rows are created or updated</a:t>
            </a:r>
          </a:p>
          <a:p>
            <a:r>
              <a:rPr lang="en-US" dirty="0"/>
              <a:t>Wide column store</a:t>
            </a:r>
          </a:p>
          <a:p>
            <a:pPr lvl="1"/>
            <a:r>
              <a:rPr lang="en-US" dirty="0" err="1"/>
              <a:t>Hbase</a:t>
            </a:r>
            <a:r>
              <a:rPr lang="en-US" dirty="0"/>
              <a:t> can handle billions of rows containing millions of columns</a:t>
            </a:r>
          </a:p>
          <a:p>
            <a:r>
              <a:rPr lang="en-US" dirty="0"/>
              <a:t>Sparse</a:t>
            </a:r>
          </a:p>
          <a:p>
            <a:pPr lvl="1"/>
            <a:r>
              <a:rPr lang="en-US" dirty="0"/>
              <a:t>Empty columns do not take space in </a:t>
            </a:r>
            <a:r>
              <a:rPr lang="en-US" dirty="0" err="1"/>
              <a:t>Hbase</a:t>
            </a:r>
            <a:r>
              <a:rPr lang="en-US" dirty="0"/>
              <a:t>, in fact they do not exist from </a:t>
            </a:r>
            <a:r>
              <a:rPr lang="en-US" dirty="0" err="1"/>
              <a:t>Hbase</a:t>
            </a:r>
            <a:r>
              <a:rPr lang="en-US" dirty="0"/>
              <a:t> standpoint</a:t>
            </a:r>
          </a:p>
          <a:p>
            <a:r>
              <a:rPr lang="en-US" dirty="0"/>
              <a:t>Versioned</a:t>
            </a:r>
          </a:p>
          <a:p>
            <a:pPr lvl="1"/>
            <a:r>
              <a:rPr lang="en-US" dirty="0"/>
              <a:t>Each column values can have a fixed number of versions, changing a value creates a new version</a:t>
            </a:r>
          </a:p>
          <a:p>
            <a:pPr lvl="1"/>
            <a:r>
              <a:rPr lang="en-US" dirty="0"/>
              <a:t>Accessing a value (a Cell in </a:t>
            </a:r>
            <a:r>
              <a:rPr lang="en-US" dirty="0" err="1"/>
              <a:t>Hbase</a:t>
            </a:r>
            <a:r>
              <a:rPr lang="en-US" dirty="0"/>
              <a:t> parlance)  at a given version is done with the tuple:</a:t>
            </a:r>
          </a:p>
          <a:p>
            <a:pPr lvl="2"/>
            <a:r>
              <a:rPr lang="en-US" dirty="0" err="1"/>
              <a:t>namespace:table</a:t>
            </a:r>
            <a:r>
              <a:rPr lang="en-US" dirty="0"/>
              <a:t>—name  {row-key, </a:t>
            </a:r>
            <a:r>
              <a:rPr lang="en-US" dirty="0" err="1"/>
              <a:t>column-family:column-name</a:t>
            </a:r>
            <a:r>
              <a:rPr lang="en-US" dirty="0"/>
              <a:t>, version }</a:t>
            </a:r>
          </a:p>
          <a:p>
            <a:endParaRPr lang="en-US" dirty="0"/>
          </a:p>
        </p:txBody>
      </p:sp>
      <p:sp>
        <p:nvSpPr>
          <p:cNvPr id="4" name="Title 3">
            <a:extLst>
              <a:ext uri="{FF2B5EF4-FFF2-40B4-BE49-F238E27FC236}">
                <a16:creationId xmlns:a16="http://schemas.microsoft.com/office/drawing/2014/main" id="{E3F0A0C5-AEB3-5544-989E-BB246261F468}"/>
              </a:ext>
            </a:extLst>
          </p:cNvPr>
          <p:cNvSpPr>
            <a:spLocks noGrp="1"/>
          </p:cNvSpPr>
          <p:nvPr>
            <p:ph type="title" idx="4294967295"/>
          </p:nvPr>
        </p:nvSpPr>
        <p:spPr>
          <a:xfrm>
            <a:off x="0" y="0"/>
            <a:ext cx="12192000" cy="755650"/>
          </a:xfrm>
        </p:spPr>
        <p:txBody>
          <a:bodyPr>
            <a:normAutofit/>
          </a:bodyPr>
          <a:lstStyle/>
          <a:p>
            <a:pPr algn="ctr"/>
            <a:r>
              <a:rPr lang="en-US" sz="3600" b="1" dirty="0"/>
              <a:t>HBase</a:t>
            </a:r>
          </a:p>
        </p:txBody>
      </p:sp>
    </p:spTree>
    <p:extLst>
      <p:ext uri="{BB962C8B-B14F-4D97-AF65-F5344CB8AC3E}">
        <p14:creationId xmlns:p14="http://schemas.microsoft.com/office/powerpoint/2010/main" val="29945047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4294967295"/>
          </p:nvPr>
        </p:nvSpPr>
        <p:spPr>
          <a:xfrm>
            <a:off x="1155700" y="755650"/>
            <a:ext cx="11036300" cy="5421313"/>
          </a:xfrm>
        </p:spPr>
        <p:txBody>
          <a:bodyPr>
            <a:normAutofit/>
          </a:bodyPr>
          <a:lstStyle/>
          <a:p>
            <a:r>
              <a:rPr lang="en-US" dirty="0"/>
              <a:t>Anatomy of </a:t>
            </a:r>
            <a:r>
              <a:rPr lang="en-US" dirty="0" err="1"/>
              <a:t>Hbase</a:t>
            </a:r>
            <a:r>
              <a:rPr lang="en-US" dirty="0"/>
              <a:t> rows</a:t>
            </a:r>
          </a:p>
          <a:p>
            <a:pPr marL="457108" lvl="1" indent="0">
              <a:buNone/>
            </a:pPr>
            <a:r>
              <a:rPr lang="en-US" u="sng" dirty="0"/>
              <a:t>Row-Key</a:t>
            </a:r>
            <a:r>
              <a:rPr lang="en-US" dirty="0"/>
              <a:t>		</a:t>
            </a:r>
            <a:r>
              <a:rPr lang="en-US" u="sng" dirty="0"/>
              <a:t>Column family cf1</a:t>
            </a:r>
            <a:r>
              <a:rPr lang="en-US" dirty="0"/>
              <a:t>		</a:t>
            </a:r>
            <a:r>
              <a:rPr lang="en-US" u="sng" dirty="0"/>
              <a:t>Column family cf2</a:t>
            </a:r>
          </a:p>
          <a:p>
            <a:pPr marL="457108" lvl="1" indent="0">
              <a:buNone/>
            </a:pPr>
            <a:r>
              <a:rPr lang="en-US" dirty="0"/>
              <a:t>0123456abcdef	col1={ 1, 2, 3 }, col2={“a”, ”b” }	col3={ “v1”, “v2” }</a:t>
            </a:r>
          </a:p>
          <a:p>
            <a:pPr marL="457108" lvl="1" indent="0">
              <a:buNone/>
            </a:pPr>
            <a:r>
              <a:rPr lang="en-US" dirty="0"/>
              <a:t>0123456ghijklm	col1={ 4, 5, 6 }			col3={ “v3”, “v4” }</a:t>
            </a:r>
          </a:p>
          <a:p>
            <a:pPr marL="457108" lvl="1" indent="0">
              <a:buNone/>
            </a:pPr>
            <a:r>
              <a:rPr lang="en-US" dirty="0"/>
              <a:t>....</a:t>
            </a:r>
          </a:p>
          <a:p>
            <a:r>
              <a:rPr lang="en-US" dirty="0"/>
              <a:t>Most common DDL operations</a:t>
            </a:r>
          </a:p>
          <a:p>
            <a:pPr lvl="1"/>
            <a:r>
              <a:rPr lang="en-US" dirty="0"/>
              <a:t>create table ‘</a:t>
            </a:r>
            <a:r>
              <a:rPr lang="en-US" dirty="0" err="1"/>
              <a:t>namespace:tablename</a:t>
            </a:r>
            <a:r>
              <a:rPr lang="en-US" dirty="0"/>
              <a:t>’, { family1 properties }, { family2 properties }</a:t>
            </a:r>
          </a:p>
          <a:p>
            <a:pPr lvl="1"/>
            <a:r>
              <a:rPr lang="en-US" dirty="0"/>
              <a:t>enable/disable table ‘</a:t>
            </a:r>
            <a:r>
              <a:rPr lang="en-US" dirty="0" err="1"/>
              <a:t>namespace:tablename</a:t>
            </a:r>
            <a:r>
              <a:rPr lang="en-US" dirty="0"/>
              <a:t>’</a:t>
            </a:r>
          </a:p>
          <a:p>
            <a:pPr lvl="1"/>
            <a:r>
              <a:rPr lang="en-US" dirty="0"/>
              <a:t>drop tables ‘</a:t>
            </a:r>
            <a:r>
              <a:rPr lang="en-US" dirty="0" err="1"/>
              <a:t>namespace:tablename</a:t>
            </a:r>
            <a:r>
              <a:rPr lang="en-US" dirty="0"/>
              <a:t>’</a:t>
            </a:r>
          </a:p>
          <a:p>
            <a:pPr lvl="1"/>
            <a:r>
              <a:rPr lang="en-US" dirty="0"/>
              <a:t>list  ‘namespace:.*’</a:t>
            </a:r>
          </a:p>
          <a:p>
            <a:r>
              <a:rPr lang="en-US" dirty="0"/>
              <a:t>Most common DML operations</a:t>
            </a:r>
          </a:p>
          <a:p>
            <a:pPr lvl="1"/>
            <a:r>
              <a:rPr lang="en-US" dirty="0"/>
              <a:t>put ‘</a:t>
            </a:r>
            <a:r>
              <a:rPr lang="en-US" dirty="0" err="1"/>
              <a:t>namespace:table</a:t>
            </a:r>
            <a:r>
              <a:rPr lang="en-US" dirty="0"/>
              <a:t>’, ‘row-key’, ‘cf1:col1’, value, [ ‘version-</a:t>
            </a:r>
            <a:r>
              <a:rPr lang="en-US" dirty="0" err="1"/>
              <a:t>ts’</a:t>
            </a:r>
            <a:r>
              <a:rPr lang="en-US" dirty="0"/>
              <a:t> ]</a:t>
            </a:r>
          </a:p>
          <a:p>
            <a:pPr lvl="1"/>
            <a:r>
              <a:rPr lang="en-US" dirty="0"/>
              <a:t>Get ‘</a:t>
            </a:r>
            <a:r>
              <a:rPr lang="en-US" dirty="0" err="1"/>
              <a:t>namespace:table</a:t>
            </a:r>
            <a:r>
              <a:rPr lang="en-US" dirty="0"/>
              <a:t>’, ‘row-key’, [ time range, column, versions ]</a:t>
            </a:r>
          </a:p>
          <a:p>
            <a:pPr lvl="1"/>
            <a:r>
              <a:rPr lang="en-US" dirty="0"/>
              <a:t>Scan ‘</a:t>
            </a:r>
            <a:r>
              <a:rPr lang="en-US" dirty="0" err="1"/>
              <a:t>namespace:table</a:t>
            </a:r>
            <a:r>
              <a:rPr lang="en-US" dirty="0"/>
              <a:t>’, [ row range, time range, filters, ...]</a:t>
            </a:r>
          </a:p>
          <a:p>
            <a:pPr lvl="1"/>
            <a:endParaRPr lang="en-US" dirty="0"/>
          </a:p>
          <a:p>
            <a:pPr lvl="1"/>
            <a:endParaRPr lang="en-US" dirty="0"/>
          </a:p>
          <a:p>
            <a:endParaRPr lang="en-US" dirty="0"/>
          </a:p>
        </p:txBody>
      </p:sp>
      <p:sp>
        <p:nvSpPr>
          <p:cNvPr id="4" name="Title 3">
            <a:extLst>
              <a:ext uri="{FF2B5EF4-FFF2-40B4-BE49-F238E27FC236}">
                <a16:creationId xmlns:a16="http://schemas.microsoft.com/office/drawing/2014/main" id="{E3F0A0C5-AEB3-5544-989E-BB246261F468}"/>
              </a:ext>
            </a:extLst>
          </p:cNvPr>
          <p:cNvSpPr>
            <a:spLocks noGrp="1"/>
          </p:cNvSpPr>
          <p:nvPr>
            <p:ph type="title" idx="4294967295"/>
          </p:nvPr>
        </p:nvSpPr>
        <p:spPr>
          <a:xfrm>
            <a:off x="0" y="0"/>
            <a:ext cx="12192000" cy="755650"/>
          </a:xfrm>
        </p:spPr>
        <p:txBody>
          <a:bodyPr>
            <a:normAutofit/>
          </a:bodyPr>
          <a:lstStyle/>
          <a:p>
            <a:pPr algn="ctr"/>
            <a:r>
              <a:rPr lang="en-US" sz="3600" b="1" dirty="0"/>
              <a:t>HBase</a:t>
            </a:r>
          </a:p>
        </p:txBody>
      </p:sp>
    </p:spTree>
    <p:extLst>
      <p:ext uri="{BB962C8B-B14F-4D97-AF65-F5344CB8AC3E}">
        <p14:creationId xmlns:p14="http://schemas.microsoft.com/office/powerpoint/2010/main" val="15765294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3" name="Rectangle 92">
            <a:extLst>
              <a:ext uri="{FF2B5EF4-FFF2-40B4-BE49-F238E27FC236}">
                <a16:creationId xmlns:a16="http://schemas.microsoft.com/office/drawing/2014/main" id="{25315E5A-06D8-1643-860C-4C3AA780155A}"/>
              </a:ext>
            </a:extLst>
          </p:cNvPr>
          <p:cNvSpPr/>
          <p:nvPr/>
        </p:nvSpPr>
        <p:spPr>
          <a:xfrm>
            <a:off x="6096000" y="880080"/>
            <a:ext cx="5526635" cy="456450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E7B104C3-DFE9-3F4A-8DAA-E24B69D50401}"/>
              </a:ext>
            </a:extLst>
          </p:cNvPr>
          <p:cNvSpPr/>
          <p:nvPr/>
        </p:nvSpPr>
        <p:spPr>
          <a:xfrm>
            <a:off x="2606842" y="856017"/>
            <a:ext cx="3152274" cy="456450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2">
            <a:extLst>
              <a:ext uri="{FF2B5EF4-FFF2-40B4-BE49-F238E27FC236}">
                <a16:creationId xmlns:a16="http://schemas.microsoft.com/office/drawing/2014/main" id="{63D3BC57-2DA7-FB4B-8276-9D5662CFD623}"/>
              </a:ext>
            </a:extLst>
          </p:cNvPr>
          <p:cNvSpPr txBox="1">
            <a:spLocks/>
          </p:cNvSpPr>
          <p:nvPr/>
        </p:nvSpPr>
        <p:spPr>
          <a:xfrm>
            <a:off x="0" y="0"/>
            <a:ext cx="12192000" cy="755650"/>
          </a:xfrm>
          <a:prstGeom prst="rect">
            <a:avLst/>
          </a:prstGeom>
        </p:spPr>
        <p:txBody>
          <a:bodyPr vert="horz" lIns="182843" tIns="91422" rIns="182843" bIns="91422" rtlCol="0" anchor="ctr">
            <a:normAutofit/>
          </a:bodyPr>
          <a:lstStyle>
            <a:lvl1pPr algn="l" defTabSz="914217" rtl="0" eaLnBrk="1" latinLnBrk="0" hangingPunct="1">
              <a:lnSpc>
                <a:spcPct val="90000"/>
              </a:lnSpc>
              <a:spcBef>
                <a:spcPct val="0"/>
              </a:spcBef>
              <a:buNone/>
              <a:defRPr lang="en-US" sz="3000" kern="1200">
                <a:solidFill>
                  <a:schemeClr val="tx1"/>
                </a:solidFill>
                <a:latin typeface="Lato" panose="020F0502020204030203" pitchFamily="34" charset="0"/>
                <a:ea typeface="+mj-ea"/>
                <a:cs typeface="+mj-cs"/>
              </a:defRPr>
            </a:lvl1pPr>
          </a:lstStyle>
          <a:p>
            <a:pPr algn="ctr"/>
            <a:r>
              <a:rPr lang="en-US" b="1" dirty="0"/>
              <a:t>HDFS – under the hood</a:t>
            </a:r>
          </a:p>
        </p:txBody>
      </p:sp>
      <p:grpSp>
        <p:nvGrpSpPr>
          <p:cNvPr id="27" name="Group 26">
            <a:extLst>
              <a:ext uri="{FF2B5EF4-FFF2-40B4-BE49-F238E27FC236}">
                <a16:creationId xmlns:a16="http://schemas.microsoft.com/office/drawing/2014/main" id="{24D7A7DC-06B2-A84C-B3E3-6360A34A9BB3}"/>
              </a:ext>
            </a:extLst>
          </p:cNvPr>
          <p:cNvGrpSpPr/>
          <p:nvPr/>
        </p:nvGrpSpPr>
        <p:grpSpPr>
          <a:xfrm>
            <a:off x="6618419" y="4046819"/>
            <a:ext cx="4639454" cy="1311639"/>
            <a:chOff x="6543207" y="3695075"/>
            <a:chExt cx="4639454" cy="1311639"/>
          </a:xfrm>
        </p:grpSpPr>
        <p:grpSp>
          <p:nvGrpSpPr>
            <p:cNvPr id="8" name="Group 7">
              <a:extLst>
                <a:ext uri="{FF2B5EF4-FFF2-40B4-BE49-F238E27FC236}">
                  <a16:creationId xmlns:a16="http://schemas.microsoft.com/office/drawing/2014/main" id="{60C97750-E889-2042-923F-41F66D494920}"/>
                </a:ext>
              </a:extLst>
            </p:cNvPr>
            <p:cNvGrpSpPr/>
            <p:nvPr/>
          </p:nvGrpSpPr>
          <p:grpSpPr>
            <a:xfrm>
              <a:off x="6543207" y="3695075"/>
              <a:ext cx="552478" cy="601927"/>
              <a:chOff x="6453266" y="3605134"/>
              <a:chExt cx="552478" cy="601927"/>
            </a:xfrm>
          </p:grpSpPr>
          <p:pic>
            <p:nvPicPr>
              <p:cNvPr id="3" name="Picture 2">
                <a:extLst>
                  <a:ext uri="{FF2B5EF4-FFF2-40B4-BE49-F238E27FC236}">
                    <a16:creationId xmlns:a16="http://schemas.microsoft.com/office/drawing/2014/main" id="{B308D458-440C-0D42-9DE1-AB9767348F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3266" y="3605134"/>
                <a:ext cx="426426" cy="426426"/>
              </a:xfrm>
              <a:prstGeom prst="rect">
                <a:avLst/>
              </a:prstGeom>
            </p:spPr>
          </p:pic>
          <p:pic>
            <p:nvPicPr>
              <p:cNvPr id="4" name="Picture 3">
                <a:extLst>
                  <a:ext uri="{FF2B5EF4-FFF2-40B4-BE49-F238E27FC236}">
                    <a16:creationId xmlns:a16="http://schemas.microsoft.com/office/drawing/2014/main" id="{E42F43B8-966E-3940-8019-142C5007B5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6145" y="3867462"/>
                <a:ext cx="339599" cy="339599"/>
              </a:xfrm>
              <a:prstGeom prst="rect">
                <a:avLst/>
              </a:prstGeom>
            </p:spPr>
          </p:pic>
        </p:grpSp>
        <p:sp>
          <p:nvSpPr>
            <p:cNvPr id="22" name="Line Callout 1 (Accent Bar) 21">
              <a:extLst>
                <a:ext uri="{FF2B5EF4-FFF2-40B4-BE49-F238E27FC236}">
                  <a16:creationId xmlns:a16="http://schemas.microsoft.com/office/drawing/2014/main" id="{CF09FCE9-4386-8144-8000-099021B99980}"/>
                </a:ext>
              </a:extLst>
            </p:cNvPr>
            <p:cNvSpPr/>
            <p:nvPr/>
          </p:nvSpPr>
          <p:spPr>
            <a:xfrm>
              <a:off x="7382656" y="4327160"/>
              <a:ext cx="3800005" cy="679554"/>
            </a:xfrm>
            <a:prstGeom prst="accentCallout1">
              <a:avLst>
                <a:gd name="adj1" fmla="val 20321"/>
                <a:gd name="adj2" fmla="val -1414"/>
                <a:gd name="adj3" fmla="val -28446"/>
                <a:gd name="adj4" fmla="val -13640"/>
              </a:avLst>
            </a:prstGeom>
            <a:solidFill>
              <a:srgbClr val="FCFFA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err="1">
                  <a:solidFill>
                    <a:schemeClr val="tx1"/>
                  </a:solidFill>
                </a:rPr>
                <a:t>DataNode</a:t>
              </a:r>
              <a:endParaRPr lang="en-US" sz="1100" b="1" dirty="0">
                <a:solidFill>
                  <a:schemeClr val="tx1"/>
                </a:solidFill>
              </a:endParaRPr>
            </a:p>
            <a:p>
              <a:pPr algn="ctr"/>
              <a:r>
                <a:rPr lang="en-US" sz="1000" dirty="0">
                  <a:solidFill>
                    <a:schemeClr val="tx1"/>
                  </a:solidFill>
                </a:rPr>
                <a:t>This is where the data is stored. </a:t>
              </a:r>
              <a:r>
                <a:rPr lang="en-US" sz="1000" dirty="0" err="1">
                  <a:solidFill>
                    <a:schemeClr val="tx1"/>
                  </a:solidFill>
                </a:rPr>
                <a:t>DataNodes</a:t>
              </a:r>
              <a:r>
                <a:rPr lang="en-US" sz="1000" dirty="0">
                  <a:solidFill>
                    <a:schemeClr val="tx1"/>
                  </a:solidFill>
                </a:rPr>
                <a:t> do the heavy processing. Data is partitioned in blocks and each block replicated (default 3x) for redundancy and load balancing purpose.</a:t>
              </a:r>
            </a:p>
          </p:txBody>
        </p:sp>
      </p:grpSp>
      <p:grpSp>
        <p:nvGrpSpPr>
          <p:cNvPr id="28" name="Group 27">
            <a:extLst>
              <a:ext uri="{FF2B5EF4-FFF2-40B4-BE49-F238E27FC236}">
                <a16:creationId xmlns:a16="http://schemas.microsoft.com/office/drawing/2014/main" id="{9B01AF54-F7BA-B742-98A4-E999A6EE2C90}"/>
              </a:ext>
            </a:extLst>
          </p:cNvPr>
          <p:cNvGrpSpPr/>
          <p:nvPr/>
        </p:nvGrpSpPr>
        <p:grpSpPr>
          <a:xfrm>
            <a:off x="6618419" y="3284818"/>
            <a:ext cx="1716373" cy="909403"/>
            <a:chOff x="6543207" y="3695075"/>
            <a:chExt cx="1716373" cy="909403"/>
          </a:xfrm>
        </p:grpSpPr>
        <p:grpSp>
          <p:nvGrpSpPr>
            <p:cNvPr id="29" name="Group 28">
              <a:extLst>
                <a:ext uri="{FF2B5EF4-FFF2-40B4-BE49-F238E27FC236}">
                  <a16:creationId xmlns:a16="http://schemas.microsoft.com/office/drawing/2014/main" id="{653329E1-9D6A-F843-B703-A05EB37BA48A}"/>
                </a:ext>
              </a:extLst>
            </p:cNvPr>
            <p:cNvGrpSpPr/>
            <p:nvPr/>
          </p:nvGrpSpPr>
          <p:grpSpPr>
            <a:xfrm>
              <a:off x="6543207" y="3695075"/>
              <a:ext cx="552478" cy="601927"/>
              <a:chOff x="6453266" y="3605134"/>
              <a:chExt cx="552478" cy="601927"/>
            </a:xfrm>
          </p:grpSpPr>
          <p:pic>
            <p:nvPicPr>
              <p:cNvPr id="31" name="Picture 30">
                <a:extLst>
                  <a:ext uri="{FF2B5EF4-FFF2-40B4-BE49-F238E27FC236}">
                    <a16:creationId xmlns:a16="http://schemas.microsoft.com/office/drawing/2014/main" id="{356694FC-EDBE-9C4F-88DE-4D5DCCA7ED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3266" y="3605134"/>
                <a:ext cx="426426" cy="426426"/>
              </a:xfrm>
              <a:prstGeom prst="rect">
                <a:avLst/>
              </a:prstGeom>
            </p:spPr>
          </p:pic>
          <p:pic>
            <p:nvPicPr>
              <p:cNvPr id="32" name="Picture 31">
                <a:extLst>
                  <a:ext uri="{FF2B5EF4-FFF2-40B4-BE49-F238E27FC236}">
                    <a16:creationId xmlns:a16="http://schemas.microsoft.com/office/drawing/2014/main" id="{97E13193-0189-C647-A91F-10ECDE415D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6145" y="3867462"/>
                <a:ext cx="339599" cy="339599"/>
              </a:xfrm>
              <a:prstGeom prst="rect">
                <a:avLst/>
              </a:prstGeom>
            </p:spPr>
          </p:pic>
        </p:grpSp>
        <p:sp>
          <p:nvSpPr>
            <p:cNvPr id="30" name="Line Callout 1 (Accent Bar) 29">
              <a:extLst>
                <a:ext uri="{FF2B5EF4-FFF2-40B4-BE49-F238E27FC236}">
                  <a16:creationId xmlns:a16="http://schemas.microsoft.com/office/drawing/2014/main" id="{788D673E-46FD-7A4E-A551-21D5DEA36A2C}"/>
                </a:ext>
              </a:extLst>
            </p:cNvPr>
            <p:cNvSpPr/>
            <p:nvPr/>
          </p:nvSpPr>
          <p:spPr>
            <a:xfrm>
              <a:off x="7407638" y="4327160"/>
              <a:ext cx="851942" cy="277318"/>
            </a:xfrm>
            <a:prstGeom prst="accentCallout1">
              <a:avLst>
                <a:gd name="adj1" fmla="val 18750"/>
                <a:gd name="adj2" fmla="val -8333"/>
                <a:gd name="adj3" fmla="val -39441"/>
                <a:gd name="adj4" fmla="val -43821"/>
              </a:avLst>
            </a:prstGeom>
            <a:solidFill>
              <a:srgbClr val="FCFFA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chemeClr val="tx1"/>
                  </a:solidFill>
                </a:rPr>
                <a:t>DataNode</a:t>
              </a:r>
              <a:endParaRPr lang="en-US" sz="1100" dirty="0">
                <a:solidFill>
                  <a:schemeClr val="tx1"/>
                </a:solidFill>
              </a:endParaRPr>
            </a:p>
          </p:txBody>
        </p:sp>
      </p:grpSp>
      <p:grpSp>
        <p:nvGrpSpPr>
          <p:cNvPr id="33" name="Group 32">
            <a:extLst>
              <a:ext uri="{FF2B5EF4-FFF2-40B4-BE49-F238E27FC236}">
                <a16:creationId xmlns:a16="http://schemas.microsoft.com/office/drawing/2014/main" id="{7EE0E1CE-F5B3-4E4A-A350-62E1210E1433}"/>
              </a:ext>
            </a:extLst>
          </p:cNvPr>
          <p:cNvGrpSpPr/>
          <p:nvPr/>
        </p:nvGrpSpPr>
        <p:grpSpPr>
          <a:xfrm>
            <a:off x="6618419" y="2567789"/>
            <a:ext cx="1716373" cy="909403"/>
            <a:chOff x="6543207" y="3695075"/>
            <a:chExt cx="1716373" cy="909403"/>
          </a:xfrm>
        </p:grpSpPr>
        <p:grpSp>
          <p:nvGrpSpPr>
            <p:cNvPr id="34" name="Group 33">
              <a:extLst>
                <a:ext uri="{FF2B5EF4-FFF2-40B4-BE49-F238E27FC236}">
                  <a16:creationId xmlns:a16="http://schemas.microsoft.com/office/drawing/2014/main" id="{B55329A9-871D-C74C-806C-DB7357080339}"/>
                </a:ext>
              </a:extLst>
            </p:cNvPr>
            <p:cNvGrpSpPr/>
            <p:nvPr/>
          </p:nvGrpSpPr>
          <p:grpSpPr>
            <a:xfrm>
              <a:off x="6543207" y="3695075"/>
              <a:ext cx="552478" cy="601927"/>
              <a:chOff x="6453266" y="3605134"/>
              <a:chExt cx="552478" cy="601927"/>
            </a:xfrm>
          </p:grpSpPr>
          <p:pic>
            <p:nvPicPr>
              <p:cNvPr id="36" name="Picture 35">
                <a:extLst>
                  <a:ext uri="{FF2B5EF4-FFF2-40B4-BE49-F238E27FC236}">
                    <a16:creationId xmlns:a16="http://schemas.microsoft.com/office/drawing/2014/main" id="{078001C9-3725-B34E-9F3A-BEBB1831EB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3266" y="3605134"/>
                <a:ext cx="426426" cy="426426"/>
              </a:xfrm>
              <a:prstGeom prst="rect">
                <a:avLst/>
              </a:prstGeom>
            </p:spPr>
          </p:pic>
          <p:pic>
            <p:nvPicPr>
              <p:cNvPr id="37" name="Picture 36">
                <a:extLst>
                  <a:ext uri="{FF2B5EF4-FFF2-40B4-BE49-F238E27FC236}">
                    <a16:creationId xmlns:a16="http://schemas.microsoft.com/office/drawing/2014/main" id="{4C16FBA7-57C8-5B42-9365-17E9FEAA37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6145" y="3867462"/>
                <a:ext cx="339599" cy="339599"/>
              </a:xfrm>
              <a:prstGeom prst="rect">
                <a:avLst/>
              </a:prstGeom>
            </p:spPr>
          </p:pic>
        </p:grpSp>
        <p:sp>
          <p:nvSpPr>
            <p:cNvPr id="35" name="Line Callout 1 (Accent Bar) 34">
              <a:extLst>
                <a:ext uri="{FF2B5EF4-FFF2-40B4-BE49-F238E27FC236}">
                  <a16:creationId xmlns:a16="http://schemas.microsoft.com/office/drawing/2014/main" id="{17CEF394-5104-0441-9FB2-6F346E38042C}"/>
                </a:ext>
              </a:extLst>
            </p:cNvPr>
            <p:cNvSpPr/>
            <p:nvPr/>
          </p:nvSpPr>
          <p:spPr>
            <a:xfrm>
              <a:off x="7407638" y="4327160"/>
              <a:ext cx="851942" cy="277318"/>
            </a:xfrm>
            <a:prstGeom prst="accentCallout1">
              <a:avLst>
                <a:gd name="adj1" fmla="val 18750"/>
                <a:gd name="adj2" fmla="val -8333"/>
                <a:gd name="adj3" fmla="val -39441"/>
                <a:gd name="adj4" fmla="val -43821"/>
              </a:avLst>
            </a:prstGeom>
            <a:solidFill>
              <a:srgbClr val="FCFFA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chemeClr val="tx1"/>
                  </a:solidFill>
                </a:rPr>
                <a:t>DataNode</a:t>
              </a:r>
              <a:endParaRPr lang="en-US" sz="1100" dirty="0">
                <a:solidFill>
                  <a:schemeClr val="tx1"/>
                </a:solidFill>
              </a:endParaRPr>
            </a:p>
          </p:txBody>
        </p:sp>
      </p:grpSp>
      <p:grpSp>
        <p:nvGrpSpPr>
          <p:cNvPr id="38" name="Group 37">
            <a:extLst>
              <a:ext uri="{FF2B5EF4-FFF2-40B4-BE49-F238E27FC236}">
                <a16:creationId xmlns:a16="http://schemas.microsoft.com/office/drawing/2014/main" id="{33C23527-75C0-CD4F-9098-BCB05233AED2}"/>
              </a:ext>
            </a:extLst>
          </p:cNvPr>
          <p:cNvGrpSpPr/>
          <p:nvPr/>
        </p:nvGrpSpPr>
        <p:grpSpPr>
          <a:xfrm>
            <a:off x="6618419" y="1835769"/>
            <a:ext cx="1716373" cy="909403"/>
            <a:chOff x="6543207" y="3695075"/>
            <a:chExt cx="1716373" cy="909403"/>
          </a:xfrm>
        </p:grpSpPr>
        <p:grpSp>
          <p:nvGrpSpPr>
            <p:cNvPr id="39" name="Group 38">
              <a:extLst>
                <a:ext uri="{FF2B5EF4-FFF2-40B4-BE49-F238E27FC236}">
                  <a16:creationId xmlns:a16="http://schemas.microsoft.com/office/drawing/2014/main" id="{A51DB6D9-8103-A04B-8991-826CACC96D36}"/>
                </a:ext>
              </a:extLst>
            </p:cNvPr>
            <p:cNvGrpSpPr/>
            <p:nvPr/>
          </p:nvGrpSpPr>
          <p:grpSpPr>
            <a:xfrm>
              <a:off x="6543207" y="3695075"/>
              <a:ext cx="552478" cy="601927"/>
              <a:chOff x="6453266" y="3605134"/>
              <a:chExt cx="552478" cy="601927"/>
            </a:xfrm>
          </p:grpSpPr>
          <p:pic>
            <p:nvPicPr>
              <p:cNvPr id="41" name="Picture 40">
                <a:extLst>
                  <a:ext uri="{FF2B5EF4-FFF2-40B4-BE49-F238E27FC236}">
                    <a16:creationId xmlns:a16="http://schemas.microsoft.com/office/drawing/2014/main" id="{35AB25F0-74EF-6348-91E3-7E6156844F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3266" y="3605134"/>
                <a:ext cx="426426" cy="426426"/>
              </a:xfrm>
              <a:prstGeom prst="rect">
                <a:avLst/>
              </a:prstGeom>
            </p:spPr>
          </p:pic>
          <p:pic>
            <p:nvPicPr>
              <p:cNvPr id="42" name="Picture 41">
                <a:extLst>
                  <a:ext uri="{FF2B5EF4-FFF2-40B4-BE49-F238E27FC236}">
                    <a16:creationId xmlns:a16="http://schemas.microsoft.com/office/drawing/2014/main" id="{8F4686FE-0169-304E-B390-7F2DB71BE8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6145" y="3867462"/>
                <a:ext cx="339599" cy="339599"/>
              </a:xfrm>
              <a:prstGeom prst="rect">
                <a:avLst/>
              </a:prstGeom>
            </p:spPr>
          </p:pic>
        </p:grpSp>
        <p:sp>
          <p:nvSpPr>
            <p:cNvPr id="40" name="Line Callout 1 (Accent Bar) 39">
              <a:extLst>
                <a:ext uri="{FF2B5EF4-FFF2-40B4-BE49-F238E27FC236}">
                  <a16:creationId xmlns:a16="http://schemas.microsoft.com/office/drawing/2014/main" id="{542A09FE-0A66-BF41-BCF4-B077356A89D1}"/>
                </a:ext>
              </a:extLst>
            </p:cNvPr>
            <p:cNvSpPr/>
            <p:nvPr/>
          </p:nvSpPr>
          <p:spPr>
            <a:xfrm>
              <a:off x="7407638" y="4327160"/>
              <a:ext cx="851942" cy="277318"/>
            </a:xfrm>
            <a:prstGeom prst="accentCallout1">
              <a:avLst>
                <a:gd name="adj1" fmla="val 18750"/>
                <a:gd name="adj2" fmla="val -8333"/>
                <a:gd name="adj3" fmla="val -39441"/>
                <a:gd name="adj4" fmla="val -43821"/>
              </a:avLst>
            </a:prstGeom>
            <a:solidFill>
              <a:srgbClr val="FCFFA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chemeClr val="tx1"/>
                  </a:solidFill>
                </a:rPr>
                <a:t>DataNode</a:t>
              </a:r>
              <a:endParaRPr lang="en-US" sz="1100" dirty="0">
                <a:solidFill>
                  <a:schemeClr val="tx1"/>
                </a:solidFill>
              </a:endParaRPr>
            </a:p>
          </p:txBody>
        </p:sp>
      </p:grpSp>
      <p:grpSp>
        <p:nvGrpSpPr>
          <p:cNvPr id="43" name="Group 42">
            <a:extLst>
              <a:ext uri="{FF2B5EF4-FFF2-40B4-BE49-F238E27FC236}">
                <a16:creationId xmlns:a16="http://schemas.microsoft.com/office/drawing/2014/main" id="{EA48CBB4-04D1-234D-B206-69A1234111E7}"/>
              </a:ext>
            </a:extLst>
          </p:cNvPr>
          <p:cNvGrpSpPr/>
          <p:nvPr/>
        </p:nvGrpSpPr>
        <p:grpSpPr>
          <a:xfrm>
            <a:off x="6618419" y="1118739"/>
            <a:ext cx="4099809" cy="859437"/>
            <a:chOff x="6543207" y="3695075"/>
            <a:chExt cx="3627619" cy="859437"/>
          </a:xfrm>
        </p:grpSpPr>
        <p:grpSp>
          <p:nvGrpSpPr>
            <p:cNvPr id="44" name="Group 43">
              <a:extLst>
                <a:ext uri="{FF2B5EF4-FFF2-40B4-BE49-F238E27FC236}">
                  <a16:creationId xmlns:a16="http://schemas.microsoft.com/office/drawing/2014/main" id="{FD59404C-A46C-9642-91A0-7900AE7FE5AC}"/>
                </a:ext>
              </a:extLst>
            </p:cNvPr>
            <p:cNvGrpSpPr/>
            <p:nvPr/>
          </p:nvGrpSpPr>
          <p:grpSpPr>
            <a:xfrm>
              <a:off x="6543207" y="3695075"/>
              <a:ext cx="552478" cy="601927"/>
              <a:chOff x="6453266" y="3605134"/>
              <a:chExt cx="552478" cy="601927"/>
            </a:xfrm>
          </p:grpSpPr>
          <p:pic>
            <p:nvPicPr>
              <p:cNvPr id="46" name="Picture 45">
                <a:extLst>
                  <a:ext uri="{FF2B5EF4-FFF2-40B4-BE49-F238E27FC236}">
                    <a16:creationId xmlns:a16="http://schemas.microsoft.com/office/drawing/2014/main" id="{22F34995-1F23-0F4E-812A-137C000E08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3266" y="3605134"/>
                <a:ext cx="426426" cy="426426"/>
              </a:xfrm>
              <a:prstGeom prst="rect">
                <a:avLst/>
              </a:prstGeom>
            </p:spPr>
          </p:pic>
          <p:pic>
            <p:nvPicPr>
              <p:cNvPr id="47" name="Picture 46">
                <a:extLst>
                  <a:ext uri="{FF2B5EF4-FFF2-40B4-BE49-F238E27FC236}">
                    <a16:creationId xmlns:a16="http://schemas.microsoft.com/office/drawing/2014/main" id="{2EAB9CC1-E5B6-2341-B134-5534DCF80F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6145" y="3867462"/>
                <a:ext cx="339599" cy="339599"/>
              </a:xfrm>
              <a:prstGeom prst="rect">
                <a:avLst/>
              </a:prstGeom>
            </p:spPr>
          </p:pic>
        </p:grpSp>
        <p:sp>
          <p:nvSpPr>
            <p:cNvPr id="45" name="Line Callout 1 (Accent Bar) 44">
              <a:extLst>
                <a:ext uri="{FF2B5EF4-FFF2-40B4-BE49-F238E27FC236}">
                  <a16:creationId xmlns:a16="http://schemas.microsoft.com/office/drawing/2014/main" id="{51787724-1BD3-0B4D-A701-77758620687D}"/>
                </a:ext>
              </a:extLst>
            </p:cNvPr>
            <p:cNvSpPr/>
            <p:nvPr/>
          </p:nvSpPr>
          <p:spPr>
            <a:xfrm>
              <a:off x="7407637" y="3969895"/>
              <a:ext cx="2763189" cy="584617"/>
            </a:xfrm>
            <a:prstGeom prst="accentCallout1">
              <a:avLst>
                <a:gd name="adj1" fmla="val 19803"/>
                <a:gd name="adj2" fmla="val -2366"/>
                <a:gd name="adj3" fmla="val 15296"/>
                <a:gd name="adj4" fmla="val -20507"/>
              </a:avLst>
            </a:prstGeom>
            <a:solidFill>
              <a:srgbClr val="FCFFA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err="1">
                  <a:solidFill>
                    <a:schemeClr val="tx1"/>
                  </a:solidFill>
                </a:rPr>
                <a:t>NameNode</a:t>
              </a:r>
              <a:endParaRPr lang="en-US" sz="1100" b="1" dirty="0">
                <a:solidFill>
                  <a:schemeClr val="tx1"/>
                </a:solidFill>
              </a:endParaRPr>
            </a:p>
            <a:p>
              <a:r>
                <a:rPr lang="en-US" sz="900" dirty="0">
                  <a:solidFill>
                    <a:schemeClr val="tx1"/>
                  </a:solidFill>
                </a:rPr>
                <a:t>contains meta data about </a:t>
              </a:r>
              <a:r>
                <a:rPr lang="en-US" sz="900" dirty="0" err="1">
                  <a:solidFill>
                    <a:schemeClr val="tx1"/>
                  </a:solidFill>
                </a:rPr>
                <a:t>hdfs</a:t>
              </a:r>
              <a:r>
                <a:rPr lang="en-US" sz="900" dirty="0">
                  <a:solidFill>
                    <a:schemeClr val="tx1"/>
                  </a:solidFill>
                </a:rPr>
                <a:t> directory tree structure, location of referenced contents etc. Not the content itself.</a:t>
              </a:r>
            </a:p>
          </p:txBody>
        </p:sp>
      </p:grpSp>
      <p:grpSp>
        <p:nvGrpSpPr>
          <p:cNvPr id="48" name="Group 47">
            <a:extLst>
              <a:ext uri="{FF2B5EF4-FFF2-40B4-BE49-F238E27FC236}">
                <a16:creationId xmlns:a16="http://schemas.microsoft.com/office/drawing/2014/main" id="{3299D2DE-209B-3142-A892-2AF3D43F4D88}"/>
              </a:ext>
            </a:extLst>
          </p:cNvPr>
          <p:cNvGrpSpPr/>
          <p:nvPr/>
        </p:nvGrpSpPr>
        <p:grpSpPr>
          <a:xfrm>
            <a:off x="2839453" y="1042737"/>
            <a:ext cx="2759242" cy="2083060"/>
            <a:chOff x="6543207" y="2213942"/>
            <a:chExt cx="2033401" cy="2083060"/>
          </a:xfrm>
        </p:grpSpPr>
        <p:grpSp>
          <p:nvGrpSpPr>
            <p:cNvPr id="49" name="Group 48">
              <a:extLst>
                <a:ext uri="{FF2B5EF4-FFF2-40B4-BE49-F238E27FC236}">
                  <a16:creationId xmlns:a16="http://schemas.microsoft.com/office/drawing/2014/main" id="{BD79C811-D7D8-0A49-A421-43F8A1D5FE0B}"/>
                </a:ext>
              </a:extLst>
            </p:cNvPr>
            <p:cNvGrpSpPr/>
            <p:nvPr/>
          </p:nvGrpSpPr>
          <p:grpSpPr>
            <a:xfrm>
              <a:off x="6543207" y="3695075"/>
              <a:ext cx="552478" cy="601927"/>
              <a:chOff x="6453266" y="3605134"/>
              <a:chExt cx="552478" cy="601927"/>
            </a:xfrm>
          </p:grpSpPr>
          <p:pic>
            <p:nvPicPr>
              <p:cNvPr id="51" name="Picture 50">
                <a:extLst>
                  <a:ext uri="{FF2B5EF4-FFF2-40B4-BE49-F238E27FC236}">
                    <a16:creationId xmlns:a16="http://schemas.microsoft.com/office/drawing/2014/main" id="{2EC76DF4-8EA6-144B-B06D-2B0FCFF227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3266" y="3605134"/>
                <a:ext cx="426426" cy="426426"/>
              </a:xfrm>
              <a:prstGeom prst="rect">
                <a:avLst/>
              </a:prstGeom>
            </p:spPr>
          </p:pic>
          <p:pic>
            <p:nvPicPr>
              <p:cNvPr id="52" name="Picture 51">
                <a:extLst>
                  <a:ext uri="{FF2B5EF4-FFF2-40B4-BE49-F238E27FC236}">
                    <a16:creationId xmlns:a16="http://schemas.microsoft.com/office/drawing/2014/main" id="{1E991696-7106-5843-A941-0804867F67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6145" y="3867462"/>
                <a:ext cx="339599" cy="339599"/>
              </a:xfrm>
              <a:prstGeom prst="rect">
                <a:avLst/>
              </a:prstGeom>
            </p:spPr>
          </p:pic>
        </p:grpSp>
        <p:sp>
          <p:nvSpPr>
            <p:cNvPr id="50" name="Line Callout 1 (Accent Bar) 49">
              <a:extLst>
                <a:ext uri="{FF2B5EF4-FFF2-40B4-BE49-F238E27FC236}">
                  <a16:creationId xmlns:a16="http://schemas.microsoft.com/office/drawing/2014/main" id="{E6695E83-1E9D-1A42-B9CA-A5BB7E06CC77}"/>
                </a:ext>
              </a:extLst>
            </p:cNvPr>
            <p:cNvSpPr/>
            <p:nvPr/>
          </p:nvSpPr>
          <p:spPr>
            <a:xfrm>
              <a:off x="6892187" y="2213942"/>
              <a:ext cx="1684421" cy="1475873"/>
            </a:xfrm>
            <a:prstGeom prst="accentCallout1">
              <a:avLst>
                <a:gd name="adj1" fmla="val 20000"/>
                <a:gd name="adj2" fmla="val -1666"/>
                <a:gd name="adj3" fmla="val 67789"/>
                <a:gd name="adj4" fmla="val -1490"/>
              </a:avLst>
            </a:prstGeom>
            <a:solidFill>
              <a:srgbClr val="FCFFA9"/>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100" dirty="0">
                  <a:solidFill>
                    <a:schemeClr val="tx1"/>
                  </a:solidFill>
                </a:rPr>
                <a:t>Notebook container</a:t>
              </a:r>
            </a:p>
          </p:txBody>
        </p:sp>
      </p:grpSp>
      <p:pic>
        <p:nvPicPr>
          <p:cNvPr id="53" name="Picture 52">
            <a:extLst>
              <a:ext uri="{FF2B5EF4-FFF2-40B4-BE49-F238E27FC236}">
                <a16:creationId xmlns:a16="http://schemas.microsoft.com/office/drawing/2014/main" id="{4C9E6925-3587-EA43-AE07-5B26BDB3A150}"/>
              </a:ext>
            </a:extLst>
          </p:cNvPr>
          <p:cNvPicPr>
            <a:picLocks noChangeAspect="1"/>
          </p:cNvPicPr>
          <p:nvPr/>
        </p:nvPicPr>
        <p:blipFill>
          <a:blip r:embed="rId5"/>
          <a:stretch>
            <a:fillRect/>
          </a:stretch>
        </p:blipFill>
        <p:spPr>
          <a:xfrm>
            <a:off x="618739" y="2246665"/>
            <a:ext cx="980836" cy="980836"/>
          </a:xfrm>
          <a:prstGeom prst="rect">
            <a:avLst/>
          </a:prstGeom>
        </p:spPr>
      </p:pic>
      <p:sp>
        <p:nvSpPr>
          <p:cNvPr id="55" name="TextBox 54">
            <a:extLst>
              <a:ext uri="{FF2B5EF4-FFF2-40B4-BE49-F238E27FC236}">
                <a16:creationId xmlns:a16="http://schemas.microsoft.com/office/drawing/2014/main" id="{D9677949-EDB1-B447-A569-9758CD603280}"/>
              </a:ext>
            </a:extLst>
          </p:cNvPr>
          <p:cNvSpPr txBox="1"/>
          <p:nvPr/>
        </p:nvSpPr>
        <p:spPr>
          <a:xfrm>
            <a:off x="2619421" y="5340969"/>
            <a:ext cx="1722074" cy="646331"/>
          </a:xfrm>
          <a:prstGeom prst="rect">
            <a:avLst/>
          </a:prstGeom>
          <a:noFill/>
        </p:spPr>
        <p:txBody>
          <a:bodyPr wrap="none" rtlCol="0">
            <a:spAutoFit/>
          </a:bodyPr>
          <a:lstStyle/>
          <a:p>
            <a:r>
              <a:rPr lang="en-US" dirty="0" err="1"/>
              <a:t>Renku</a:t>
            </a:r>
            <a:r>
              <a:rPr lang="en-US" dirty="0"/>
              <a:t> notebook</a:t>
            </a:r>
          </a:p>
          <a:p>
            <a:r>
              <a:rPr lang="en-US" dirty="0"/>
              <a:t>EPFL – IC cluster</a:t>
            </a:r>
          </a:p>
        </p:txBody>
      </p:sp>
      <p:cxnSp>
        <p:nvCxnSpPr>
          <p:cNvPr id="57" name="Straight Arrow Connector 56">
            <a:extLst>
              <a:ext uri="{FF2B5EF4-FFF2-40B4-BE49-F238E27FC236}">
                <a16:creationId xmlns:a16="http://schemas.microsoft.com/office/drawing/2014/main" id="{1B35B73F-EB1A-4248-A708-F84351F06250}"/>
              </a:ext>
            </a:extLst>
          </p:cNvPr>
          <p:cNvCxnSpPr>
            <a:stCxn id="53" idx="3"/>
            <a:endCxn id="51" idx="1"/>
          </p:cNvCxnSpPr>
          <p:nvPr/>
        </p:nvCxnSpPr>
        <p:spPr>
          <a:xfrm>
            <a:off x="1599575" y="2737083"/>
            <a:ext cx="12398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2868A83F-CDBF-DC41-B4F7-4F88221DFC8B}"/>
              </a:ext>
            </a:extLst>
          </p:cNvPr>
          <p:cNvSpPr txBox="1"/>
          <p:nvPr/>
        </p:nvSpPr>
        <p:spPr>
          <a:xfrm>
            <a:off x="1449442" y="2158321"/>
            <a:ext cx="1174489" cy="646331"/>
          </a:xfrm>
          <a:prstGeom prst="rect">
            <a:avLst/>
          </a:prstGeom>
          <a:noFill/>
        </p:spPr>
        <p:txBody>
          <a:bodyPr wrap="none" rtlCol="0">
            <a:spAutoFit/>
          </a:bodyPr>
          <a:lstStyle/>
          <a:p>
            <a:r>
              <a:rPr lang="en-US" dirty="0"/>
              <a:t>https</a:t>
            </a:r>
            <a:br>
              <a:rPr lang="en-US" dirty="0"/>
            </a:br>
            <a:r>
              <a:rPr lang="en-US" dirty="0"/>
              <a:t>user agent</a:t>
            </a:r>
          </a:p>
        </p:txBody>
      </p:sp>
      <p:grpSp>
        <p:nvGrpSpPr>
          <p:cNvPr id="7" name="Group 6">
            <a:extLst>
              <a:ext uri="{FF2B5EF4-FFF2-40B4-BE49-F238E27FC236}">
                <a16:creationId xmlns:a16="http://schemas.microsoft.com/office/drawing/2014/main" id="{C272AA9C-39A1-DE43-A3FD-7A802045C3FE}"/>
              </a:ext>
            </a:extLst>
          </p:cNvPr>
          <p:cNvGrpSpPr/>
          <p:nvPr/>
        </p:nvGrpSpPr>
        <p:grpSpPr>
          <a:xfrm>
            <a:off x="2173835" y="884945"/>
            <a:ext cx="3202017" cy="1551484"/>
            <a:chOff x="2173835" y="884945"/>
            <a:chExt cx="3202017" cy="1551484"/>
          </a:xfrm>
        </p:grpSpPr>
        <p:sp>
          <p:nvSpPr>
            <p:cNvPr id="71" name="TextBox 70">
              <a:extLst>
                <a:ext uri="{FF2B5EF4-FFF2-40B4-BE49-F238E27FC236}">
                  <a16:creationId xmlns:a16="http://schemas.microsoft.com/office/drawing/2014/main" id="{0AC6DE46-9DB4-1D4F-BAD1-8AFA34F0E70F}"/>
                </a:ext>
              </a:extLst>
            </p:cNvPr>
            <p:cNvSpPr txBox="1"/>
            <p:nvPr/>
          </p:nvSpPr>
          <p:spPr>
            <a:xfrm>
              <a:off x="3367353" y="1317689"/>
              <a:ext cx="2008499" cy="276999"/>
            </a:xfrm>
            <a:prstGeom prst="rect">
              <a:avLst/>
            </a:prstGeom>
            <a:noFill/>
          </p:spPr>
          <p:txBody>
            <a:bodyPr wrap="none" rtlCol="0">
              <a:spAutoFit/>
            </a:bodyPr>
            <a:lstStyle/>
            <a:p>
              <a:r>
                <a:rPr lang="en-US" sz="1200" dirty="0">
                  <a:solidFill>
                    <a:schemeClr val="tx1">
                      <a:lumMod val="75000"/>
                      <a:lumOff val="25000"/>
                    </a:schemeClr>
                  </a:solidFill>
                </a:rPr>
                <a:t>1: </a:t>
              </a:r>
              <a:r>
                <a:rPr lang="en-US" sz="1200" dirty="0" err="1">
                  <a:solidFill>
                    <a:schemeClr val="tx1">
                      <a:lumMod val="75000"/>
                      <a:lumOff val="25000"/>
                    </a:schemeClr>
                  </a:solidFill>
                </a:rPr>
                <a:t>wget</a:t>
              </a:r>
              <a:r>
                <a:rPr lang="en-US" sz="1200" dirty="0">
                  <a:solidFill>
                    <a:schemeClr val="tx1">
                      <a:lumMod val="75000"/>
                      <a:lumOff val="25000"/>
                    </a:schemeClr>
                  </a:solidFill>
                </a:rPr>
                <a:t> –o </a:t>
              </a:r>
              <a:r>
                <a:rPr lang="en-US" sz="1200" dirty="0" err="1">
                  <a:solidFill>
                    <a:schemeClr val="tx1">
                      <a:lumMod val="75000"/>
                      <a:lumOff val="25000"/>
                    </a:schemeClr>
                  </a:solidFill>
                </a:rPr>
                <a:t>myfile</a:t>
              </a:r>
              <a:r>
                <a:rPr lang="en-US" sz="1200" dirty="0">
                  <a:solidFill>
                    <a:schemeClr val="tx1">
                      <a:lumMod val="75000"/>
                      <a:lumOff val="25000"/>
                    </a:schemeClr>
                  </a:solidFill>
                </a:rPr>
                <a:t> “https://...”</a:t>
              </a:r>
            </a:p>
          </p:txBody>
        </p:sp>
        <p:grpSp>
          <p:nvGrpSpPr>
            <p:cNvPr id="5" name="Group 4">
              <a:extLst>
                <a:ext uri="{FF2B5EF4-FFF2-40B4-BE49-F238E27FC236}">
                  <a16:creationId xmlns:a16="http://schemas.microsoft.com/office/drawing/2014/main" id="{C271FD17-09C8-0746-852D-C0335C87F5B8}"/>
                </a:ext>
              </a:extLst>
            </p:cNvPr>
            <p:cNvGrpSpPr/>
            <p:nvPr/>
          </p:nvGrpSpPr>
          <p:grpSpPr>
            <a:xfrm>
              <a:off x="2173835" y="884945"/>
              <a:ext cx="1549509" cy="1551484"/>
              <a:chOff x="2173835" y="884945"/>
              <a:chExt cx="1549509" cy="1551484"/>
            </a:xfrm>
          </p:grpSpPr>
          <p:sp>
            <p:nvSpPr>
              <p:cNvPr id="70" name="Freeform 69">
                <a:extLst>
                  <a:ext uri="{FF2B5EF4-FFF2-40B4-BE49-F238E27FC236}">
                    <a16:creationId xmlns:a16="http://schemas.microsoft.com/office/drawing/2014/main" id="{31E16B98-B91D-8A4D-853A-82CF002EE02D}"/>
                  </a:ext>
                </a:extLst>
              </p:cNvPr>
              <p:cNvSpPr/>
              <p:nvPr/>
            </p:nvSpPr>
            <p:spPr>
              <a:xfrm>
                <a:off x="2173835" y="884945"/>
                <a:ext cx="1167259" cy="1341621"/>
              </a:xfrm>
              <a:custGeom>
                <a:avLst/>
                <a:gdLst>
                  <a:gd name="connsiteX0" fmla="*/ 0 w 1154243"/>
                  <a:gd name="connsiteY0" fmla="*/ 0 h 1727910"/>
                  <a:gd name="connsiteX1" fmla="*/ 202367 w 1154243"/>
                  <a:gd name="connsiteY1" fmla="*/ 1139252 h 1727910"/>
                  <a:gd name="connsiteX2" fmla="*/ 712033 w 1154243"/>
                  <a:gd name="connsiteY2" fmla="*/ 1716373 h 1727910"/>
                  <a:gd name="connsiteX3" fmla="*/ 1154243 w 1154243"/>
                  <a:gd name="connsiteY3" fmla="*/ 1469036 h 1727910"/>
                  <a:gd name="connsiteX0" fmla="*/ 0 w 1199213"/>
                  <a:gd name="connsiteY0" fmla="*/ 0 h 1717836"/>
                  <a:gd name="connsiteX1" fmla="*/ 202367 w 1199213"/>
                  <a:gd name="connsiteY1" fmla="*/ 1139252 h 1717836"/>
                  <a:gd name="connsiteX2" fmla="*/ 712033 w 1199213"/>
                  <a:gd name="connsiteY2" fmla="*/ 1716373 h 1717836"/>
                  <a:gd name="connsiteX3" fmla="*/ 1199213 w 1199213"/>
                  <a:gd name="connsiteY3" fmla="*/ 1289154 h 1717836"/>
                  <a:gd name="connsiteX0" fmla="*/ 0 w 1094282"/>
                  <a:gd name="connsiteY0" fmla="*/ 0 h 1773080"/>
                  <a:gd name="connsiteX1" fmla="*/ 202367 w 1094282"/>
                  <a:gd name="connsiteY1" fmla="*/ 1139252 h 1773080"/>
                  <a:gd name="connsiteX2" fmla="*/ 712033 w 1094282"/>
                  <a:gd name="connsiteY2" fmla="*/ 1716373 h 1773080"/>
                  <a:gd name="connsiteX3" fmla="*/ 1094282 w 1094282"/>
                  <a:gd name="connsiteY3" fmla="*/ 1648918 h 1773080"/>
                  <a:gd name="connsiteX0" fmla="*/ 0 w 1094282"/>
                  <a:gd name="connsiteY0" fmla="*/ 0 h 1709075"/>
                  <a:gd name="connsiteX1" fmla="*/ 202367 w 1094282"/>
                  <a:gd name="connsiteY1" fmla="*/ 1139252 h 1709075"/>
                  <a:gd name="connsiteX2" fmla="*/ 509665 w 1094282"/>
                  <a:gd name="connsiteY2" fmla="*/ 1543986 h 1709075"/>
                  <a:gd name="connsiteX3" fmla="*/ 1094282 w 1094282"/>
                  <a:gd name="connsiteY3" fmla="*/ 1648918 h 1709075"/>
                  <a:gd name="connsiteX0" fmla="*/ 0 w 839449"/>
                  <a:gd name="connsiteY0" fmla="*/ 0 h 1614078"/>
                  <a:gd name="connsiteX1" fmla="*/ 202367 w 839449"/>
                  <a:gd name="connsiteY1" fmla="*/ 1139252 h 1614078"/>
                  <a:gd name="connsiteX2" fmla="*/ 509665 w 839449"/>
                  <a:gd name="connsiteY2" fmla="*/ 1543986 h 1614078"/>
                  <a:gd name="connsiteX3" fmla="*/ 839449 w 839449"/>
                  <a:gd name="connsiteY3" fmla="*/ 1521502 h 1614078"/>
                  <a:gd name="connsiteX0" fmla="*/ 0 w 839449"/>
                  <a:gd name="connsiteY0" fmla="*/ 0 h 1581236"/>
                  <a:gd name="connsiteX1" fmla="*/ 202367 w 839449"/>
                  <a:gd name="connsiteY1" fmla="*/ 1139252 h 1581236"/>
                  <a:gd name="connsiteX2" fmla="*/ 509665 w 839449"/>
                  <a:gd name="connsiteY2" fmla="*/ 1543986 h 1581236"/>
                  <a:gd name="connsiteX3" fmla="*/ 839449 w 839449"/>
                  <a:gd name="connsiteY3" fmla="*/ 1521502 h 1581236"/>
                  <a:gd name="connsiteX0" fmla="*/ 0 w 839449"/>
                  <a:gd name="connsiteY0" fmla="*/ 0 h 1558434"/>
                  <a:gd name="connsiteX1" fmla="*/ 202367 w 839449"/>
                  <a:gd name="connsiteY1" fmla="*/ 1139252 h 1558434"/>
                  <a:gd name="connsiteX2" fmla="*/ 382248 w 839449"/>
                  <a:gd name="connsiteY2" fmla="*/ 1499016 h 1558434"/>
                  <a:gd name="connsiteX3" fmla="*/ 839449 w 839449"/>
                  <a:gd name="connsiteY3" fmla="*/ 1521502 h 1558434"/>
                  <a:gd name="connsiteX0" fmla="*/ 0 w 839449"/>
                  <a:gd name="connsiteY0" fmla="*/ 0 h 1604865"/>
                  <a:gd name="connsiteX1" fmla="*/ 202367 w 839449"/>
                  <a:gd name="connsiteY1" fmla="*/ 1139252 h 1604865"/>
                  <a:gd name="connsiteX2" fmla="*/ 382248 w 839449"/>
                  <a:gd name="connsiteY2" fmla="*/ 1499016 h 1604865"/>
                  <a:gd name="connsiteX3" fmla="*/ 839449 w 839449"/>
                  <a:gd name="connsiteY3" fmla="*/ 1581463 h 1604865"/>
                  <a:gd name="connsiteX0" fmla="*/ 0 w 839449"/>
                  <a:gd name="connsiteY0" fmla="*/ 0 h 1586204"/>
                  <a:gd name="connsiteX1" fmla="*/ 202367 w 839449"/>
                  <a:gd name="connsiteY1" fmla="*/ 1139252 h 1586204"/>
                  <a:gd name="connsiteX2" fmla="*/ 382248 w 839449"/>
                  <a:gd name="connsiteY2" fmla="*/ 1499016 h 1586204"/>
                  <a:gd name="connsiteX3" fmla="*/ 839449 w 839449"/>
                  <a:gd name="connsiteY3" fmla="*/ 1581463 h 1586204"/>
                  <a:gd name="connsiteX0" fmla="*/ 0 w 839449"/>
                  <a:gd name="connsiteY0" fmla="*/ 0 h 1588450"/>
                  <a:gd name="connsiteX1" fmla="*/ 172387 w 839449"/>
                  <a:gd name="connsiteY1" fmla="*/ 1026826 h 1588450"/>
                  <a:gd name="connsiteX2" fmla="*/ 382248 w 839449"/>
                  <a:gd name="connsiteY2" fmla="*/ 1499016 h 1588450"/>
                  <a:gd name="connsiteX3" fmla="*/ 839449 w 839449"/>
                  <a:gd name="connsiteY3" fmla="*/ 1581463 h 1588450"/>
                  <a:gd name="connsiteX0" fmla="*/ 0 w 839449"/>
                  <a:gd name="connsiteY0" fmla="*/ 0 h 1583717"/>
                  <a:gd name="connsiteX1" fmla="*/ 172387 w 839449"/>
                  <a:gd name="connsiteY1" fmla="*/ 1026826 h 1583717"/>
                  <a:gd name="connsiteX2" fmla="*/ 412229 w 839449"/>
                  <a:gd name="connsiteY2" fmla="*/ 1431560 h 1583717"/>
                  <a:gd name="connsiteX3" fmla="*/ 839449 w 839449"/>
                  <a:gd name="connsiteY3" fmla="*/ 1581463 h 1583717"/>
                </a:gdLst>
                <a:ahLst/>
                <a:cxnLst>
                  <a:cxn ang="0">
                    <a:pos x="connsiteX0" y="connsiteY0"/>
                  </a:cxn>
                  <a:cxn ang="0">
                    <a:pos x="connsiteX1" y="connsiteY1"/>
                  </a:cxn>
                  <a:cxn ang="0">
                    <a:pos x="connsiteX2" y="connsiteY2"/>
                  </a:cxn>
                  <a:cxn ang="0">
                    <a:pos x="connsiteX3" y="connsiteY3"/>
                  </a:cxn>
                </a:cxnLst>
                <a:rect l="l" t="t" r="r" b="b"/>
                <a:pathLst>
                  <a:path w="839449" h="1583717">
                    <a:moveTo>
                      <a:pt x="0" y="0"/>
                    </a:moveTo>
                    <a:cubicBezTo>
                      <a:pt x="41847" y="426595"/>
                      <a:pt x="103682" y="788233"/>
                      <a:pt x="172387" y="1026826"/>
                    </a:cubicBezTo>
                    <a:cubicBezTo>
                      <a:pt x="241092" y="1265419"/>
                      <a:pt x="301052" y="1339121"/>
                      <a:pt x="412229" y="1431560"/>
                    </a:cubicBezTo>
                    <a:cubicBezTo>
                      <a:pt x="523406" y="1524000"/>
                      <a:pt x="600231" y="1597701"/>
                      <a:pt x="839449" y="1581463"/>
                    </a:cubicBezTo>
                  </a:path>
                </a:pathLst>
              </a:custGeom>
              <a:noFill/>
              <a:ln>
                <a:solidFill>
                  <a:srgbClr val="0070C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grpSp>
            <p:nvGrpSpPr>
              <p:cNvPr id="177" name="Group 176">
                <a:extLst>
                  <a:ext uri="{FF2B5EF4-FFF2-40B4-BE49-F238E27FC236}">
                    <a16:creationId xmlns:a16="http://schemas.microsoft.com/office/drawing/2014/main" id="{372A6E3D-DB0E-4049-A31A-AC9543033834}"/>
                  </a:ext>
                </a:extLst>
              </p:cNvPr>
              <p:cNvGrpSpPr/>
              <p:nvPr/>
            </p:nvGrpSpPr>
            <p:grpSpPr>
              <a:xfrm>
                <a:off x="3363580" y="2009211"/>
                <a:ext cx="359764" cy="427218"/>
                <a:chOff x="5156616" y="2173575"/>
                <a:chExt cx="359764" cy="427218"/>
              </a:xfrm>
            </p:grpSpPr>
            <p:sp>
              <p:nvSpPr>
                <p:cNvPr id="75" name="Snip Single Corner Rectangle 74">
                  <a:extLst>
                    <a:ext uri="{FF2B5EF4-FFF2-40B4-BE49-F238E27FC236}">
                      <a16:creationId xmlns:a16="http://schemas.microsoft.com/office/drawing/2014/main" id="{536F07AB-466A-574D-9071-9FC0D6BA8B12}"/>
                    </a:ext>
                  </a:extLst>
                </p:cNvPr>
                <p:cNvSpPr/>
                <p:nvPr/>
              </p:nvSpPr>
              <p:spPr>
                <a:xfrm>
                  <a:off x="5156616" y="2173575"/>
                  <a:ext cx="359764" cy="427218"/>
                </a:xfrm>
                <a:prstGeom prst="snip1Rect">
                  <a:avLst/>
                </a:prstGeom>
                <a:solidFill>
                  <a:srgbClr val="DCDA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9" name="Group 168">
                  <a:extLst>
                    <a:ext uri="{FF2B5EF4-FFF2-40B4-BE49-F238E27FC236}">
                      <a16:creationId xmlns:a16="http://schemas.microsoft.com/office/drawing/2014/main" id="{23C29C68-C331-E54D-BD47-ED8EC3B0A974}"/>
                    </a:ext>
                  </a:extLst>
                </p:cNvPr>
                <p:cNvGrpSpPr/>
                <p:nvPr/>
              </p:nvGrpSpPr>
              <p:grpSpPr>
                <a:xfrm>
                  <a:off x="5201587" y="2288501"/>
                  <a:ext cx="247338" cy="229847"/>
                  <a:chOff x="5201587" y="2288501"/>
                  <a:chExt cx="247338" cy="229847"/>
                </a:xfrm>
              </p:grpSpPr>
              <p:cxnSp>
                <p:nvCxnSpPr>
                  <p:cNvPr id="78" name="Straight Connector 77">
                    <a:extLst>
                      <a:ext uri="{FF2B5EF4-FFF2-40B4-BE49-F238E27FC236}">
                        <a16:creationId xmlns:a16="http://schemas.microsoft.com/office/drawing/2014/main" id="{489D43E8-9B45-9945-B4A5-D4D273B77C83}"/>
                      </a:ext>
                    </a:extLst>
                  </p:cNvPr>
                  <p:cNvCxnSpPr/>
                  <p:nvPr/>
                </p:nvCxnSpPr>
                <p:spPr>
                  <a:xfrm>
                    <a:off x="5201587" y="2365117"/>
                    <a:ext cx="247338" cy="0"/>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56B6A53-9B2C-C14E-9072-02F2D8ADD8BB}"/>
                      </a:ext>
                    </a:extLst>
                  </p:cNvPr>
                  <p:cNvCxnSpPr/>
                  <p:nvPr/>
                </p:nvCxnSpPr>
                <p:spPr>
                  <a:xfrm>
                    <a:off x="5201587" y="2441733"/>
                    <a:ext cx="247338"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2CCE005-4574-EF44-A607-25F855FB8EDC}"/>
                      </a:ext>
                    </a:extLst>
                  </p:cNvPr>
                  <p:cNvCxnSpPr/>
                  <p:nvPr/>
                </p:nvCxnSpPr>
                <p:spPr>
                  <a:xfrm>
                    <a:off x="5201587" y="2518348"/>
                    <a:ext cx="247338"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9652B0E-8CD5-0941-9238-9833FBEC9513}"/>
                      </a:ext>
                    </a:extLst>
                  </p:cNvPr>
                  <p:cNvCxnSpPr/>
                  <p:nvPr/>
                </p:nvCxnSpPr>
                <p:spPr>
                  <a:xfrm>
                    <a:off x="5201587" y="2288501"/>
                    <a:ext cx="24733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grpSp>
      </p:grpSp>
      <p:grpSp>
        <p:nvGrpSpPr>
          <p:cNvPr id="9" name="Group 8">
            <a:extLst>
              <a:ext uri="{FF2B5EF4-FFF2-40B4-BE49-F238E27FC236}">
                <a16:creationId xmlns:a16="http://schemas.microsoft.com/office/drawing/2014/main" id="{C17EB9F8-98DD-9E4E-A6D6-4E674428C220}"/>
              </a:ext>
            </a:extLst>
          </p:cNvPr>
          <p:cNvGrpSpPr/>
          <p:nvPr/>
        </p:nvGrpSpPr>
        <p:grpSpPr>
          <a:xfrm>
            <a:off x="3372125" y="1568443"/>
            <a:ext cx="4530451" cy="2995536"/>
            <a:chOff x="3372125" y="1568443"/>
            <a:chExt cx="4530451" cy="2995536"/>
          </a:xfrm>
        </p:grpSpPr>
        <p:grpSp>
          <p:nvGrpSpPr>
            <p:cNvPr id="6" name="Group 5">
              <a:extLst>
                <a:ext uri="{FF2B5EF4-FFF2-40B4-BE49-F238E27FC236}">
                  <a16:creationId xmlns:a16="http://schemas.microsoft.com/office/drawing/2014/main" id="{67401CF7-ADDB-6A4E-89C5-5B918BE8D7A3}"/>
                </a:ext>
              </a:extLst>
            </p:cNvPr>
            <p:cNvGrpSpPr/>
            <p:nvPr/>
          </p:nvGrpSpPr>
          <p:grpSpPr>
            <a:xfrm>
              <a:off x="3794088" y="1568443"/>
              <a:ext cx="4108488" cy="2995536"/>
              <a:chOff x="3794088" y="1568443"/>
              <a:chExt cx="4108488" cy="2995536"/>
            </a:xfrm>
          </p:grpSpPr>
          <p:grpSp>
            <p:nvGrpSpPr>
              <p:cNvPr id="172" name="Group 171">
                <a:extLst>
                  <a:ext uri="{FF2B5EF4-FFF2-40B4-BE49-F238E27FC236}">
                    <a16:creationId xmlns:a16="http://schemas.microsoft.com/office/drawing/2014/main" id="{4EFBBE57-8766-664B-AF9D-3E67BDC05FD7}"/>
                  </a:ext>
                </a:extLst>
              </p:cNvPr>
              <p:cNvGrpSpPr/>
              <p:nvPr/>
            </p:nvGrpSpPr>
            <p:grpSpPr>
              <a:xfrm>
                <a:off x="7210532" y="4379100"/>
                <a:ext cx="669559" cy="184879"/>
                <a:chOff x="9848539" y="5219075"/>
                <a:chExt cx="669559" cy="184879"/>
              </a:xfrm>
            </p:grpSpPr>
            <p:grpSp>
              <p:nvGrpSpPr>
                <p:cNvPr id="113" name="Group 112">
                  <a:extLst>
                    <a:ext uri="{FF2B5EF4-FFF2-40B4-BE49-F238E27FC236}">
                      <a16:creationId xmlns:a16="http://schemas.microsoft.com/office/drawing/2014/main" id="{1FA1831E-37F1-254D-8941-D1E6AD1FF793}"/>
                    </a:ext>
                  </a:extLst>
                </p:cNvPr>
                <p:cNvGrpSpPr/>
                <p:nvPr/>
              </p:nvGrpSpPr>
              <p:grpSpPr>
                <a:xfrm>
                  <a:off x="9848539" y="5219075"/>
                  <a:ext cx="214858" cy="184879"/>
                  <a:chOff x="5156616" y="2196059"/>
                  <a:chExt cx="359764" cy="374379"/>
                </a:xfrm>
              </p:grpSpPr>
              <p:sp>
                <p:nvSpPr>
                  <p:cNvPr id="114" name="Snip Single Corner Rectangle 113">
                    <a:extLst>
                      <a:ext uri="{FF2B5EF4-FFF2-40B4-BE49-F238E27FC236}">
                        <a16:creationId xmlns:a16="http://schemas.microsoft.com/office/drawing/2014/main" id="{D0E17AC6-E383-5D46-ACF0-969B0F534032}"/>
                      </a:ext>
                    </a:extLst>
                  </p:cNvPr>
                  <p:cNvSpPr/>
                  <p:nvPr/>
                </p:nvSpPr>
                <p:spPr>
                  <a:xfrm>
                    <a:off x="5156616" y="2196059"/>
                    <a:ext cx="359764" cy="374379"/>
                  </a:xfrm>
                  <a:prstGeom prst="snip1Rect">
                    <a:avLst/>
                  </a:prstGeom>
                  <a:solidFill>
                    <a:srgbClr val="DCDA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BD0C6AE9-D3AA-D046-9AE3-AC9B106C46EB}"/>
                      </a:ext>
                    </a:extLst>
                  </p:cNvPr>
                  <p:cNvCxnSpPr/>
                  <p:nvPr/>
                </p:nvCxnSpPr>
                <p:spPr>
                  <a:xfrm>
                    <a:off x="5209083" y="2354207"/>
                    <a:ext cx="247338"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0F9133C8-3423-AA48-9C00-4FCDA1AABAE5}"/>
                    </a:ext>
                  </a:extLst>
                </p:cNvPr>
                <p:cNvGrpSpPr/>
                <p:nvPr/>
              </p:nvGrpSpPr>
              <p:grpSpPr>
                <a:xfrm>
                  <a:off x="10075889" y="5219075"/>
                  <a:ext cx="214858" cy="184879"/>
                  <a:chOff x="5156616" y="2196059"/>
                  <a:chExt cx="359764" cy="374379"/>
                </a:xfrm>
              </p:grpSpPr>
              <p:sp>
                <p:nvSpPr>
                  <p:cNvPr id="133" name="Snip Single Corner Rectangle 132">
                    <a:extLst>
                      <a:ext uri="{FF2B5EF4-FFF2-40B4-BE49-F238E27FC236}">
                        <a16:creationId xmlns:a16="http://schemas.microsoft.com/office/drawing/2014/main" id="{D68E3F8C-3BE0-FC43-ACF9-9B584AFDE8AC}"/>
                      </a:ext>
                    </a:extLst>
                  </p:cNvPr>
                  <p:cNvSpPr/>
                  <p:nvPr/>
                </p:nvSpPr>
                <p:spPr>
                  <a:xfrm>
                    <a:off x="5156616" y="2196059"/>
                    <a:ext cx="359764" cy="374379"/>
                  </a:xfrm>
                  <a:prstGeom prst="snip1Rect">
                    <a:avLst/>
                  </a:prstGeom>
                  <a:solidFill>
                    <a:srgbClr val="DCDA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4" name="Straight Connector 133">
                    <a:extLst>
                      <a:ext uri="{FF2B5EF4-FFF2-40B4-BE49-F238E27FC236}">
                        <a16:creationId xmlns:a16="http://schemas.microsoft.com/office/drawing/2014/main" id="{03947E1A-61CD-2F4F-A366-D13096454D16}"/>
                      </a:ext>
                    </a:extLst>
                  </p:cNvPr>
                  <p:cNvCxnSpPr/>
                  <p:nvPr/>
                </p:nvCxnSpPr>
                <p:spPr>
                  <a:xfrm>
                    <a:off x="5209083" y="2354207"/>
                    <a:ext cx="247338" cy="0"/>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144" name="Group 143">
                  <a:extLst>
                    <a:ext uri="{FF2B5EF4-FFF2-40B4-BE49-F238E27FC236}">
                      <a16:creationId xmlns:a16="http://schemas.microsoft.com/office/drawing/2014/main" id="{D6C69E6F-8ADD-F245-84AE-63CD642B9A2A}"/>
                    </a:ext>
                  </a:extLst>
                </p:cNvPr>
                <p:cNvGrpSpPr/>
                <p:nvPr/>
              </p:nvGrpSpPr>
              <p:grpSpPr>
                <a:xfrm>
                  <a:off x="10303240" y="5219075"/>
                  <a:ext cx="214858" cy="184879"/>
                  <a:chOff x="5156616" y="2196059"/>
                  <a:chExt cx="359764" cy="374379"/>
                </a:xfrm>
              </p:grpSpPr>
              <p:sp>
                <p:nvSpPr>
                  <p:cNvPr id="145" name="Snip Single Corner Rectangle 144">
                    <a:extLst>
                      <a:ext uri="{FF2B5EF4-FFF2-40B4-BE49-F238E27FC236}">
                        <a16:creationId xmlns:a16="http://schemas.microsoft.com/office/drawing/2014/main" id="{FE32F78C-7797-AC46-9BFF-D935DD62A850}"/>
                      </a:ext>
                    </a:extLst>
                  </p:cNvPr>
                  <p:cNvSpPr/>
                  <p:nvPr/>
                </p:nvSpPr>
                <p:spPr>
                  <a:xfrm>
                    <a:off x="5156616" y="2196059"/>
                    <a:ext cx="359764" cy="374379"/>
                  </a:xfrm>
                  <a:prstGeom prst="snip1Rect">
                    <a:avLst/>
                  </a:prstGeom>
                  <a:solidFill>
                    <a:srgbClr val="DCDA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6" name="Straight Connector 145">
                    <a:extLst>
                      <a:ext uri="{FF2B5EF4-FFF2-40B4-BE49-F238E27FC236}">
                        <a16:creationId xmlns:a16="http://schemas.microsoft.com/office/drawing/2014/main" id="{EE06E383-3390-1542-8DDB-3E5648F5A556}"/>
                      </a:ext>
                    </a:extLst>
                  </p:cNvPr>
                  <p:cNvCxnSpPr/>
                  <p:nvPr/>
                </p:nvCxnSpPr>
                <p:spPr>
                  <a:xfrm>
                    <a:off x="5209083" y="2354207"/>
                    <a:ext cx="247338"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grpSp>
          <p:grpSp>
            <p:nvGrpSpPr>
              <p:cNvPr id="173" name="Group 172">
                <a:extLst>
                  <a:ext uri="{FF2B5EF4-FFF2-40B4-BE49-F238E27FC236}">
                    <a16:creationId xmlns:a16="http://schemas.microsoft.com/office/drawing/2014/main" id="{F4FB2F33-88D7-844A-AAF6-4FEC8D519ACF}"/>
                  </a:ext>
                </a:extLst>
              </p:cNvPr>
              <p:cNvGrpSpPr/>
              <p:nvPr/>
            </p:nvGrpSpPr>
            <p:grpSpPr>
              <a:xfrm>
                <a:off x="7233017" y="2882583"/>
                <a:ext cx="669559" cy="184879"/>
                <a:chOff x="9848539" y="4524531"/>
                <a:chExt cx="669559" cy="184879"/>
              </a:xfrm>
            </p:grpSpPr>
            <p:grpSp>
              <p:nvGrpSpPr>
                <p:cNvPr id="116" name="Group 115">
                  <a:extLst>
                    <a:ext uri="{FF2B5EF4-FFF2-40B4-BE49-F238E27FC236}">
                      <a16:creationId xmlns:a16="http://schemas.microsoft.com/office/drawing/2014/main" id="{55E19CF3-B6EB-9947-B795-6E8F2F9A7DF5}"/>
                    </a:ext>
                  </a:extLst>
                </p:cNvPr>
                <p:cNvGrpSpPr/>
                <p:nvPr/>
              </p:nvGrpSpPr>
              <p:grpSpPr>
                <a:xfrm>
                  <a:off x="9848539" y="4524531"/>
                  <a:ext cx="214858" cy="184879"/>
                  <a:chOff x="5156616" y="2196059"/>
                  <a:chExt cx="359764" cy="374379"/>
                </a:xfrm>
              </p:grpSpPr>
              <p:sp>
                <p:nvSpPr>
                  <p:cNvPr id="117" name="Snip Single Corner Rectangle 116">
                    <a:extLst>
                      <a:ext uri="{FF2B5EF4-FFF2-40B4-BE49-F238E27FC236}">
                        <a16:creationId xmlns:a16="http://schemas.microsoft.com/office/drawing/2014/main" id="{7F64E3F2-E975-9E45-8A52-66B049F7BC55}"/>
                      </a:ext>
                    </a:extLst>
                  </p:cNvPr>
                  <p:cNvSpPr/>
                  <p:nvPr/>
                </p:nvSpPr>
                <p:spPr>
                  <a:xfrm>
                    <a:off x="5156616" y="2196059"/>
                    <a:ext cx="359764" cy="374379"/>
                  </a:xfrm>
                  <a:prstGeom prst="snip1Rect">
                    <a:avLst/>
                  </a:prstGeom>
                  <a:solidFill>
                    <a:srgbClr val="DCDA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09B5E0BF-3A8F-2E40-9A14-9B0E37A8B4FA}"/>
                      </a:ext>
                    </a:extLst>
                  </p:cNvPr>
                  <p:cNvCxnSpPr/>
                  <p:nvPr/>
                </p:nvCxnSpPr>
                <p:spPr>
                  <a:xfrm>
                    <a:off x="5209083" y="2354207"/>
                    <a:ext cx="247338"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F4E1BC67-05D0-4940-BBF7-1C6DAB963567}"/>
                    </a:ext>
                  </a:extLst>
                </p:cNvPr>
                <p:cNvGrpSpPr/>
                <p:nvPr/>
              </p:nvGrpSpPr>
              <p:grpSpPr>
                <a:xfrm>
                  <a:off x="10075889" y="4524531"/>
                  <a:ext cx="214858" cy="184879"/>
                  <a:chOff x="5156616" y="2196059"/>
                  <a:chExt cx="359764" cy="374379"/>
                </a:xfrm>
              </p:grpSpPr>
              <p:sp>
                <p:nvSpPr>
                  <p:cNvPr id="136" name="Snip Single Corner Rectangle 135">
                    <a:extLst>
                      <a:ext uri="{FF2B5EF4-FFF2-40B4-BE49-F238E27FC236}">
                        <a16:creationId xmlns:a16="http://schemas.microsoft.com/office/drawing/2014/main" id="{5B599091-6558-D341-97E9-6D7A3AA33513}"/>
                      </a:ext>
                    </a:extLst>
                  </p:cNvPr>
                  <p:cNvSpPr/>
                  <p:nvPr/>
                </p:nvSpPr>
                <p:spPr>
                  <a:xfrm>
                    <a:off x="5156616" y="2196059"/>
                    <a:ext cx="359764" cy="374379"/>
                  </a:xfrm>
                  <a:prstGeom prst="snip1Rect">
                    <a:avLst/>
                  </a:prstGeom>
                  <a:solidFill>
                    <a:srgbClr val="DCDA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a:extLst>
                      <a:ext uri="{FF2B5EF4-FFF2-40B4-BE49-F238E27FC236}">
                        <a16:creationId xmlns:a16="http://schemas.microsoft.com/office/drawing/2014/main" id="{49A83DAD-623C-A444-87A6-63FD3E22390E}"/>
                      </a:ext>
                    </a:extLst>
                  </p:cNvPr>
                  <p:cNvCxnSpPr/>
                  <p:nvPr/>
                </p:nvCxnSpPr>
                <p:spPr>
                  <a:xfrm>
                    <a:off x="5209083" y="2354207"/>
                    <a:ext cx="24733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7" name="Group 146">
                  <a:extLst>
                    <a:ext uri="{FF2B5EF4-FFF2-40B4-BE49-F238E27FC236}">
                      <a16:creationId xmlns:a16="http://schemas.microsoft.com/office/drawing/2014/main" id="{6E10B797-EA9A-BE42-9DB6-2E1CD4EC16E8}"/>
                    </a:ext>
                  </a:extLst>
                </p:cNvPr>
                <p:cNvGrpSpPr/>
                <p:nvPr/>
              </p:nvGrpSpPr>
              <p:grpSpPr>
                <a:xfrm>
                  <a:off x="10303240" y="4524531"/>
                  <a:ext cx="214858" cy="184879"/>
                  <a:chOff x="5156616" y="2196059"/>
                  <a:chExt cx="359764" cy="374379"/>
                </a:xfrm>
              </p:grpSpPr>
              <p:sp>
                <p:nvSpPr>
                  <p:cNvPr id="148" name="Snip Single Corner Rectangle 147">
                    <a:extLst>
                      <a:ext uri="{FF2B5EF4-FFF2-40B4-BE49-F238E27FC236}">
                        <a16:creationId xmlns:a16="http://schemas.microsoft.com/office/drawing/2014/main" id="{75E2D767-4696-D347-9947-99C4429FAC65}"/>
                      </a:ext>
                    </a:extLst>
                  </p:cNvPr>
                  <p:cNvSpPr/>
                  <p:nvPr/>
                </p:nvSpPr>
                <p:spPr>
                  <a:xfrm>
                    <a:off x="5156616" y="2196059"/>
                    <a:ext cx="359764" cy="374379"/>
                  </a:xfrm>
                  <a:prstGeom prst="snip1Rect">
                    <a:avLst/>
                  </a:prstGeom>
                  <a:solidFill>
                    <a:srgbClr val="DCDA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7A6A197B-8360-1049-80B4-38EB4BC12D67}"/>
                      </a:ext>
                    </a:extLst>
                  </p:cNvPr>
                  <p:cNvCxnSpPr/>
                  <p:nvPr/>
                </p:nvCxnSpPr>
                <p:spPr>
                  <a:xfrm>
                    <a:off x="5209083" y="2354207"/>
                    <a:ext cx="247338"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grpSp>
          </p:grpSp>
          <p:grpSp>
            <p:nvGrpSpPr>
              <p:cNvPr id="171" name="Group 170">
                <a:extLst>
                  <a:ext uri="{FF2B5EF4-FFF2-40B4-BE49-F238E27FC236}">
                    <a16:creationId xmlns:a16="http://schemas.microsoft.com/office/drawing/2014/main" id="{B2480295-AF4E-0544-AE03-A426F272280A}"/>
                  </a:ext>
                </a:extLst>
              </p:cNvPr>
              <p:cNvGrpSpPr/>
              <p:nvPr/>
            </p:nvGrpSpPr>
            <p:grpSpPr>
              <a:xfrm>
                <a:off x="7233016" y="3597115"/>
                <a:ext cx="669559" cy="184879"/>
                <a:chOff x="9848539" y="4871804"/>
                <a:chExt cx="669559" cy="184879"/>
              </a:xfrm>
            </p:grpSpPr>
            <p:grpSp>
              <p:nvGrpSpPr>
                <p:cNvPr id="119" name="Group 118">
                  <a:extLst>
                    <a:ext uri="{FF2B5EF4-FFF2-40B4-BE49-F238E27FC236}">
                      <a16:creationId xmlns:a16="http://schemas.microsoft.com/office/drawing/2014/main" id="{A9C72389-EB70-A84F-96D4-3B81019759E1}"/>
                    </a:ext>
                  </a:extLst>
                </p:cNvPr>
                <p:cNvGrpSpPr/>
                <p:nvPr/>
              </p:nvGrpSpPr>
              <p:grpSpPr>
                <a:xfrm>
                  <a:off x="9848539" y="4871804"/>
                  <a:ext cx="214858" cy="184879"/>
                  <a:chOff x="5156616" y="2196059"/>
                  <a:chExt cx="359764" cy="374379"/>
                </a:xfrm>
              </p:grpSpPr>
              <p:sp>
                <p:nvSpPr>
                  <p:cNvPr id="120" name="Snip Single Corner Rectangle 119">
                    <a:extLst>
                      <a:ext uri="{FF2B5EF4-FFF2-40B4-BE49-F238E27FC236}">
                        <a16:creationId xmlns:a16="http://schemas.microsoft.com/office/drawing/2014/main" id="{35283D3E-EC47-2D49-9EDA-535AC40831F8}"/>
                      </a:ext>
                    </a:extLst>
                  </p:cNvPr>
                  <p:cNvSpPr/>
                  <p:nvPr/>
                </p:nvSpPr>
                <p:spPr>
                  <a:xfrm>
                    <a:off x="5156616" y="2196059"/>
                    <a:ext cx="359764" cy="374379"/>
                  </a:xfrm>
                  <a:prstGeom prst="snip1Rect">
                    <a:avLst/>
                  </a:prstGeom>
                  <a:solidFill>
                    <a:srgbClr val="DCDA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1" name="Straight Connector 120">
                    <a:extLst>
                      <a:ext uri="{FF2B5EF4-FFF2-40B4-BE49-F238E27FC236}">
                        <a16:creationId xmlns:a16="http://schemas.microsoft.com/office/drawing/2014/main" id="{8B74B138-1EB7-554F-A0F6-35839770B24D}"/>
                      </a:ext>
                    </a:extLst>
                  </p:cNvPr>
                  <p:cNvCxnSpPr/>
                  <p:nvPr/>
                </p:nvCxnSpPr>
                <p:spPr>
                  <a:xfrm>
                    <a:off x="5209083" y="2354207"/>
                    <a:ext cx="24733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2E7D6500-CC3A-1240-B329-5D2F4E6F2AEE}"/>
                    </a:ext>
                  </a:extLst>
                </p:cNvPr>
                <p:cNvGrpSpPr/>
                <p:nvPr/>
              </p:nvGrpSpPr>
              <p:grpSpPr>
                <a:xfrm>
                  <a:off x="10075889" y="4871804"/>
                  <a:ext cx="214858" cy="184879"/>
                  <a:chOff x="5156616" y="2196059"/>
                  <a:chExt cx="359764" cy="374379"/>
                </a:xfrm>
              </p:grpSpPr>
              <p:sp>
                <p:nvSpPr>
                  <p:cNvPr id="139" name="Snip Single Corner Rectangle 138">
                    <a:extLst>
                      <a:ext uri="{FF2B5EF4-FFF2-40B4-BE49-F238E27FC236}">
                        <a16:creationId xmlns:a16="http://schemas.microsoft.com/office/drawing/2014/main" id="{BA68A4A4-514C-9E4E-B62B-1C02C7B917B0}"/>
                      </a:ext>
                    </a:extLst>
                  </p:cNvPr>
                  <p:cNvSpPr/>
                  <p:nvPr/>
                </p:nvSpPr>
                <p:spPr>
                  <a:xfrm>
                    <a:off x="5156616" y="2196059"/>
                    <a:ext cx="359764" cy="374379"/>
                  </a:xfrm>
                  <a:prstGeom prst="snip1Rect">
                    <a:avLst/>
                  </a:prstGeom>
                  <a:solidFill>
                    <a:srgbClr val="DCDA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0" name="Straight Connector 139">
                    <a:extLst>
                      <a:ext uri="{FF2B5EF4-FFF2-40B4-BE49-F238E27FC236}">
                        <a16:creationId xmlns:a16="http://schemas.microsoft.com/office/drawing/2014/main" id="{8A8B0891-E359-1A4D-8E87-5CF24DBB6157}"/>
                      </a:ext>
                    </a:extLst>
                  </p:cNvPr>
                  <p:cNvCxnSpPr/>
                  <p:nvPr/>
                </p:nvCxnSpPr>
                <p:spPr>
                  <a:xfrm>
                    <a:off x="5209083" y="2354207"/>
                    <a:ext cx="247338"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150" name="Group 149">
                  <a:extLst>
                    <a:ext uri="{FF2B5EF4-FFF2-40B4-BE49-F238E27FC236}">
                      <a16:creationId xmlns:a16="http://schemas.microsoft.com/office/drawing/2014/main" id="{31E689A9-5565-8A42-9879-4A2196A25BC4}"/>
                    </a:ext>
                  </a:extLst>
                </p:cNvPr>
                <p:cNvGrpSpPr/>
                <p:nvPr/>
              </p:nvGrpSpPr>
              <p:grpSpPr>
                <a:xfrm>
                  <a:off x="10303240" y="4871804"/>
                  <a:ext cx="214858" cy="184879"/>
                  <a:chOff x="5156616" y="2196059"/>
                  <a:chExt cx="359764" cy="374379"/>
                </a:xfrm>
              </p:grpSpPr>
              <p:sp>
                <p:nvSpPr>
                  <p:cNvPr id="151" name="Snip Single Corner Rectangle 150">
                    <a:extLst>
                      <a:ext uri="{FF2B5EF4-FFF2-40B4-BE49-F238E27FC236}">
                        <a16:creationId xmlns:a16="http://schemas.microsoft.com/office/drawing/2014/main" id="{3F81E89D-38B2-9542-9EDF-AF2E23004E30}"/>
                      </a:ext>
                    </a:extLst>
                  </p:cNvPr>
                  <p:cNvSpPr/>
                  <p:nvPr/>
                </p:nvSpPr>
                <p:spPr>
                  <a:xfrm>
                    <a:off x="5156616" y="2196059"/>
                    <a:ext cx="359764" cy="374379"/>
                  </a:xfrm>
                  <a:prstGeom prst="snip1Rect">
                    <a:avLst/>
                  </a:prstGeom>
                  <a:solidFill>
                    <a:srgbClr val="DCDA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DE7B78A6-CF82-554B-9987-4D0258E97C3D}"/>
                      </a:ext>
                    </a:extLst>
                  </p:cNvPr>
                  <p:cNvCxnSpPr/>
                  <p:nvPr/>
                </p:nvCxnSpPr>
                <p:spPr>
                  <a:xfrm>
                    <a:off x="5209083" y="2354207"/>
                    <a:ext cx="247338" cy="0"/>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grpSp>
          </p:grpSp>
          <p:grpSp>
            <p:nvGrpSpPr>
              <p:cNvPr id="174" name="Group 173">
                <a:extLst>
                  <a:ext uri="{FF2B5EF4-FFF2-40B4-BE49-F238E27FC236}">
                    <a16:creationId xmlns:a16="http://schemas.microsoft.com/office/drawing/2014/main" id="{88F6BA99-8831-8B47-849B-DE281BDECFAC}"/>
                  </a:ext>
                </a:extLst>
              </p:cNvPr>
              <p:cNvGrpSpPr/>
              <p:nvPr/>
            </p:nvGrpSpPr>
            <p:grpSpPr>
              <a:xfrm>
                <a:off x="7225521" y="2170551"/>
                <a:ext cx="669559" cy="184879"/>
                <a:chOff x="9848539" y="4187254"/>
                <a:chExt cx="669559" cy="184879"/>
              </a:xfrm>
            </p:grpSpPr>
            <p:grpSp>
              <p:nvGrpSpPr>
                <p:cNvPr id="128" name="Group 127">
                  <a:extLst>
                    <a:ext uri="{FF2B5EF4-FFF2-40B4-BE49-F238E27FC236}">
                      <a16:creationId xmlns:a16="http://schemas.microsoft.com/office/drawing/2014/main" id="{8F4C9B41-A768-9F49-989E-B885F43FA5E9}"/>
                    </a:ext>
                  </a:extLst>
                </p:cNvPr>
                <p:cNvGrpSpPr/>
                <p:nvPr/>
              </p:nvGrpSpPr>
              <p:grpSpPr>
                <a:xfrm>
                  <a:off x="9848539" y="4187254"/>
                  <a:ext cx="214858" cy="184879"/>
                  <a:chOff x="5156616" y="2196059"/>
                  <a:chExt cx="359764" cy="374379"/>
                </a:xfrm>
              </p:grpSpPr>
              <p:sp>
                <p:nvSpPr>
                  <p:cNvPr id="129" name="Snip Single Corner Rectangle 128">
                    <a:extLst>
                      <a:ext uri="{FF2B5EF4-FFF2-40B4-BE49-F238E27FC236}">
                        <a16:creationId xmlns:a16="http://schemas.microsoft.com/office/drawing/2014/main" id="{9517E277-3BA0-714B-B08C-2FE48BF59B02}"/>
                      </a:ext>
                    </a:extLst>
                  </p:cNvPr>
                  <p:cNvSpPr/>
                  <p:nvPr/>
                </p:nvSpPr>
                <p:spPr>
                  <a:xfrm>
                    <a:off x="5156616" y="2196059"/>
                    <a:ext cx="359764" cy="374379"/>
                  </a:xfrm>
                  <a:prstGeom prst="snip1Rect">
                    <a:avLst/>
                  </a:prstGeom>
                  <a:solidFill>
                    <a:srgbClr val="DCDA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0" name="Straight Connector 129">
                    <a:extLst>
                      <a:ext uri="{FF2B5EF4-FFF2-40B4-BE49-F238E27FC236}">
                        <a16:creationId xmlns:a16="http://schemas.microsoft.com/office/drawing/2014/main" id="{BCD645DD-A0D0-3046-9499-943C7EEFF15B}"/>
                      </a:ext>
                    </a:extLst>
                  </p:cNvPr>
                  <p:cNvCxnSpPr/>
                  <p:nvPr/>
                </p:nvCxnSpPr>
                <p:spPr>
                  <a:xfrm>
                    <a:off x="5209083" y="2354207"/>
                    <a:ext cx="247338" cy="0"/>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141" name="Group 140">
                  <a:extLst>
                    <a:ext uri="{FF2B5EF4-FFF2-40B4-BE49-F238E27FC236}">
                      <a16:creationId xmlns:a16="http://schemas.microsoft.com/office/drawing/2014/main" id="{5D8CA29C-A440-3D44-97BC-6386EB527A11}"/>
                    </a:ext>
                  </a:extLst>
                </p:cNvPr>
                <p:cNvGrpSpPr/>
                <p:nvPr/>
              </p:nvGrpSpPr>
              <p:grpSpPr>
                <a:xfrm>
                  <a:off x="10075889" y="4187254"/>
                  <a:ext cx="214858" cy="184879"/>
                  <a:chOff x="5156616" y="2196059"/>
                  <a:chExt cx="359764" cy="374379"/>
                </a:xfrm>
              </p:grpSpPr>
              <p:sp>
                <p:nvSpPr>
                  <p:cNvPr id="142" name="Snip Single Corner Rectangle 141">
                    <a:extLst>
                      <a:ext uri="{FF2B5EF4-FFF2-40B4-BE49-F238E27FC236}">
                        <a16:creationId xmlns:a16="http://schemas.microsoft.com/office/drawing/2014/main" id="{A16ED986-EB9A-B34D-BE5A-BC92886E5770}"/>
                      </a:ext>
                    </a:extLst>
                  </p:cNvPr>
                  <p:cNvSpPr/>
                  <p:nvPr/>
                </p:nvSpPr>
                <p:spPr>
                  <a:xfrm>
                    <a:off x="5156616" y="2196059"/>
                    <a:ext cx="359764" cy="374379"/>
                  </a:xfrm>
                  <a:prstGeom prst="snip1Rect">
                    <a:avLst/>
                  </a:prstGeom>
                  <a:solidFill>
                    <a:srgbClr val="DCDA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Connector 142">
                    <a:extLst>
                      <a:ext uri="{FF2B5EF4-FFF2-40B4-BE49-F238E27FC236}">
                        <a16:creationId xmlns:a16="http://schemas.microsoft.com/office/drawing/2014/main" id="{2BA5DAC4-E6C9-9948-B293-EFD281E4FB9A}"/>
                      </a:ext>
                    </a:extLst>
                  </p:cNvPr>
                  <p:cNvCxnSpPr/>
                  <p:nvPr/>
                </p:nvCxnSpPr>
                <p:spPr>
                  <a:xfrm>
                    <a:off x="5209083" y="2354207"/>
                    <a:ext cx="247338"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53" name="Group 152">
                  <a:extLst>
                    <a:ext uri="{FF2B5EF4-FFF2-40B4-BE49-F238E27FC236}">
                      <a16:creationId xmlns:a16="http://schemas.microsoft.com/office/drawing/2014/main" id="{6562A9A5-C65E-B441-986E-57D4C5FC9E33}"/>
                    </a:ext>
                  </a:extLst>
                </p:cNvPr>
                <p:cNvGrpSpPr/>
                <p:nvPr/>
              </p:nvGrpSpPr>
              <p:grpSpPr>
                <a:xfrm>
                  <a:off x="10303240" y="4187254"/>
                  <a:ext cx="214858" cy="184879"/>
                  <a:chOff x="5156616" y="2196059"/>
                  <a:chExt cx="359764" cy="374379"/>
                </a:xfrm>
              </p:grpSpPr>
              <p:sp>
                <p:nvSpPr>
                  <p:cNvPr id="154" name="Snip Single Corner Rectangle 153">
                    <a:extLst>
                      <a:ext uri="{FF2B5EF4-FFF2-40B4-BE49-F238E27FC236}">
                        <a16:creationId xmlns:a16="http://schemas.microsoft.com/office/drawing/2014/main" id="{6695DDEE-62A5-C143-B77F-B59349FC4375}"/>
                      </a:ext>
                    </a:extLst>
                  </p:cNvPr>
                  <p:cNvSpPr/>
                  <p:nvPr/>
                </p:nvSpPr>
                <p:spPr>
                  <a:xfrm>
                    <a:off x="5156616" y="2196059"/>
                    <a:ext cx="359764" cy="374379"/>
                  </a:xfrm>
                  <a:prstGeom prst="snip1Rect">
                    <a:avLst/>
                  </a:prstGeom>
                  <a:solidFill>
                    <a:srgbClr val="DCDA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5" name="Straight Connector 154">
                    <a:extLst>
                      <a:ext uri="{FF2B5EF4-FFF2-40B4-BE49-F238E27FC236}">
                        <a16:creationId xmlns:a16="http://schemas.microsoft.com/office/drawing/2014/main" id="{7387A694-0281-7242-B76E-7C6F24C394ED}"/>
                      </a:ext>
                    </a:extLst>
                  </p:cNvPr>
                  <p:cNvCxnSpPr/>
                  <p:nvPr/>
                </p:nvCxnSpPr>
                <p:spPr>
                  <a:xfrm>
                    <a:off x="5209083" y="2354207"/>
                    <a:ext cx="24733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75" name="Freeform 174">
                <a:extLst>
                  <a:ext uri="{FF2B5EF4-FFF2-40B4-BE49-F238E27FC236}">
                    <a16:creationId xmlns:a16="http://schemas.microsoft.com/office/drawing/2014/main" id="{4DEE28C1-59B5-9A4D-9BF4-191EABA18B9B}"/>
                  </a:ext>
                </a:extLst>
              </p:cNvPr>
              <p:cNvSpPr/>
              <p:nvPr/>
            </p:nvSpPr>
            <p:spPr>
              <a:xfrm>
                <a:off x="5449185" y="1568443"/>
                <a:ext cx="1404079" cy="1030650"/>
              </a:xfrm>
              <a:custGeom>
                <a:avLst/>
                <a:gdLst>
                  <a:gd name="connsiteX0" fmla="*/ 0 w 1154243"/>
                  <a:gd name="connsiteY0" fmla="*/ 0 h 1727910"/>
                  <a:gd name="connsiteX1" fmla="*/ 202367 w 1154243"/>
                  <a:gd name="connsiteY1" fmla="*/ 1139252 h 1727910"/>
                  <a:gd name="connsiteX2" fmla="*/ 712033 w 1154243"/>
                  <a:gd name="connsiteY2" fmla="*/ 1716373 h 1727910"/>
                  <a:gd name="connsiteX3" fmla="*/ 1154243 w 1154243"/>
                  <a:gd name="connsiteY3" fmla="*/ 1469036 h 1727910"/>
                  <a:gd name="connsiteX0" fmla="*/ 0 w 1199213"/>
                  <a:gd name="connsiteY0" fmla="*/ 0 h 1717836"/>
                  <a:gd name="connsiteX1" fmla="*/ 202367 w 1199213"/>
                  <a:gd name="connsiteY1" fmla="*/ 1139252 h 1717836"/>
                  <a:gd name="connsiteX2" fmla="*/ 712033 w 1199213"/>
                  <a:gd name="connsiteY2" fmla="*/ 1716373 h 1717836"/>
                  <a:gd name="connsiteX3" fmla="*/ 1199213 w 1199213"/>
                  <a:gd name="connsiteY3" fmla="*/ 1289154 h 1717836"/>
                  <a:gd name="connsiteX0" fmla="*/ 0 w 1465797"/>
                  <a:gd name="connsiteY0" fmla="*/ 387433 h 2178053"/>
                  <a:gd name="connsiteX1" fmla="*/ 1454046 w 1465797"/>
                  <a:gd name="connsiteY1" fmla="*/ 50153 h 2178053"/>
                  <a:gd name="connsiteX2" fmla="*/ 712033 w 1465797"/>
                  <a:gd name="connsiteY2" fmla="*/ 2103806 h 2178053"/>
                  <a:gd name="connsiteX3" fmla="*/ 1199213 w 1465797"/>
                  <a:gd name="connsiteY3" fmla="*/ 1676587 h 2178053"/>
                  <a:gd name="connsiteX0" fmla="*/ 0 w 1465797"/>
                  <a:gd name="connsiteY0" fmla="*/ 546413 h 2164646"/>
                  <a:gd name="connsiteX1" fmla="*/ 1454046 w 1465797"/>
                  <a:gd name="connsiteY1" fmla="*/ 36746 h 2164646"/>
                  <a:gd name="connsiteX2" fmla="*/ 712033 w 1465797"/>
                  <a:gd name="connsiteY2" fmla="*/ 2090399 h 2164646"/>
                  <a:gd name="connsiteX3" fmla="*/ 1199213 w 1465797"/>
                  <a:gd name="connsiteY3" fmla="*/ 1663180 h 2164646"/>
                  <a:gd name="connsiteX0" fmla="*/ 0 w 1465797"/>
                  <a:gd name="connsiteY0" fmla="*/ 560573 h 2178806"/>
                  <a:gd name="connsiteX1" fmla="*/ 1454046 w 1465797"/>
                  <a:gd name="connsiteY1" fmla="*/ 50906 h 2178806"/>
                  <a:gd name="connsiteX2" fmla="*/ 712033 w 1465797"/>
                  <a:gd name="connsiteY2" fmla="*/ 2104559 h 2178806"/>
                  <a:gd name="connsiteX3" fmla="*/ 1199213 w 1465797"/>
                  <a:gd name="connsiteY3" fmla="*/ 1677340 h 2178806"/>
                  <a:gd name="connsiteX0" fmla="*/ 0 w 2390931"/>
                  <a:gd name="connsiteY0" fmla="*/ 1326630 h 2877477"/>
                  <a:gd name="connsiteX1" fmla="*/ 1454046 w 2390931"/>
                  <a:gd name="connsiteY1" fmla="*/ 816963 h 2877477"/>
                  <a:gd name="connsiteX2" fmla="*/ 712033 w 2390931"/>
                  <a:gd name="connsiteY2" fmla="*/ 2870616 h 2877477"/>
                  <a:gd name="connsiteX3" fmla="*/ 2390931 w 2390931"/>
                  <a:gd name="connsiteY3" fmla="*/ 0 h 2877477"/>
                  <a:gd name="connsiteX0" fmla="*/ 0 w 2390931"/>
                  <a:gd name="connsiteY0" fmla="*/ 1326630 h 1328934"/>
                  <a:gd name="connsiteX1" fmla="*/ 1454046 w 2390931"/>
                  <a:gd name="connsiteY1" fmla="*/ 816963 h 1328934"/>
                  <a:gd name="connsiteX2" fmla="*/ 1791325 w 2390931"/>
                  <a:gd name="connsiteY2" fmla="*/ 539645 h 1328934"/>
                  <a:gd name="connsiteX3" fmla="*/ 2390931 w 2390931"/>
                  <a:gd name="connsiteY3" fmla="*/ 0 h 1328934"/>
                  <a:gd name="connsiteX0" fmla="*/ 0 w 2390931"/>
                  <a:gd name="connsiteY0" fmla="*/ 1326630 h 1328630"/>
                  <a:gd name="connsiteX1" fmla="*/ 1379095 w 2390931"/>
                  <a:gd name="connsiteY1" fmla="*/ 749507 h 1328630"/>
                  <a:gd name="connsiteX2" fmla="*/ 1791325 w 2390931"/>
                  <a:gd name="connsiteY2" fmla="*/ 539645 h 1328630"/>
                  <a:gd name="connsiteX3" fmla="*/ 2390931 w 2390931"/>
                  <a:gd name="connsiteY3" fmla="*/ 0 h 1328630"/>
                  <a:gd name="connsiteX0" fmla="*/ 0 w 2390931"/>
                  <a:gd name="connsiteY0" fmla="*/ 1326630 h 1328690"/>
                  <a:gd name="connsiteX1" fmla="*/ 1379095 w 2390931"/>
                  <a:gd name="connsiteY1" fmla="*/ 749507 h 1328690"/>
                  <a:gd name="connsiteX2" fmla="*/ 1791325 w 2390931"/>
                  <a:gd name="connsiteY2" fmla="*/ 539645 h 1328690"/>
                  <a:gd name="connsiteX3" fmla="*/ 2390931 w 2390931"/>
                  <a:gd name="connsiteY3" fmla="*/ 0 h 1328690"/>
                  <a:gd name="connsiteX0" fmla="*/ 0 w 2390931"/>
                  <a:gd name="connsiteY0" fmla="*/ 1326630 h 1328645"/>
                  <a:gd name="connsiteX1" fmla="*/ 1379095 w 2390931"/>
                  <a:gd name="connsiteY1" fmla="*/ 749507 h 1328645"/>
                  <a:gd name="connsiteX2" fmla="*/ 1783830 w 2390931"/>
                  <a:gd name="connsiteY2" fmla="*/ 517160 h 1328645"/>
                  <a:gd name="connsiteX3" fmla="*/ 2390931 w 2390931"/>
                  <a:gd name="connsiteY3" fmla="*/ 0 h 1328645"/>
                  <a:gd name="connsiteX0" fmla="*/ 0 w 2390931"/>
                  <a:gd name="connsiteY0" fmla="*/ 1326630 h 1328994"/>
                  <a:gd name="connsiteX1" fmla="*/ 1409076 w 2390931"/>
                  <a:gd name="connsiteY1" fmla="*/ 824458 h 1328994"/>
                  <a:gd name="connsiteX2" fmla="*/ 1783830 w 2390931"/>
                  <a:gd name="connsiteY2" fmla="*/ 517160 h 1328994"/>
                  <a:gd name="connsiteX3" fmla="*/ 2390931 w 2390931"/>
                  <a:gd name="connsiteY3" fmla="*/ 0 h 1328994"/>
                  <a:gd name="connsiteX0" fmla="*/ 0 w 2390931"/>
                  <a:gd name="connsiteY0" fmla="*/ 1326630 h 1326630"/>
                  <a:gd name="connsiteX1" fmla="*/ 1783830 w 2390931"/>
                  <a:gd name="connsiteY1" fmla="*/ 517160 h 1326630"/>
                  <a:gd name="connsiteX2" fmla="*/ 2390931 w 2390931"/>
                  <a:gd name="connsiteY2" fmla="*/ 0 h 1326630"/>
                  <a:gd name="connsiteX0" fmla="*/ 0 w 2390931"/>
                  <a:gd name="connsiteY0" fmla="*/ 1326630 h 1326630"/>
                  <a:gd name="connsiteX1" fmla="*/ 1783830 w 2390931"/>
                  <a:gd name="connsiteY1" fmla="*/ 517160 h 1326630"/>
                  <a:gd name="connsiteX2" fmla="*/ 2390931 w 2390931"/>
                  <a:gd name="connsiteY2" fmla="*/ 0 h 1326630"/>
                  <a:gd name="connsiteX0" fmla="*/ 0 w 2390931"/>
                  <a:gd name="connsiteY0" fmla="*/ 1326630 h 1326630"/>
                  <a:gd name="connsiteX1" fmla="*/ 1783830 w 2390931"/>
                  <a:gd name="connsiteY1" fmla="*/ 517160 h 1326630"/>
                  <a:gd name="connsiteX2" fmla="*/ 2390931 w 2390931"/>
                  <a:gd name="connsiteY2" fmla="*/ 0 h 1326630"/>
                  <a:gd name="connsiteX0" fmla="*/ 0 w 2390931"/>
                  <a:gd name="connsiteY0" fmla="*/ 1326630 h 1326630"/>
                  <a:gd name="connsiteX1" fmla="*/ 1528998 w 2390931"/>
                  <a:gd name="connsiteY1" fmla="*/ 809468 h 1326630"/>
                  <a:gd name="connsiteX2" fmla="*/ 2390931 w 2390931"/>
                  <a:gd name="connsiteY2" fmla="*/ 0 h 1326630"/>
                  <a:gd name="connsiteX0" fmla="*/ 0 w 2390931"/>
                  <a:gd name="connsiteY0" fmla="*/ 1326630 h 1326630"/>
                  <a:gd name="connsiteX1" fmla="*/ 1528998 w 2390931"/>
                  <a:gd name="connsiteY1" fmla="*/ 809468 h 1326630"/>
                  <a:gd name="connsiteX2" fmla="*/ 2390931 w 2390931"/>
                  <a:gd name="connsiteY2" fmla="*/ 0 h 1326630"/>
                  <a:gd name="connsiteX0" fmla="*/ 0 w 2390931"/>
                  <a:gd name="connsiteY0" fmla="*/ 1326630 h 1326630"/>
                  <a:gd name="connsiteX1" fmla="*/ 1528998 w 2390931"/>
                  <a:gd name="connsiteY1" fmla="*/ 809468 h 1326630"/>
                  <a:gd name="connsiteX2" fmla="*/ 2390931 w 2390931"/>
                  <a:gd name="connsiteY2" fmla="*/ 0 h 1326630"/>
                  <a:gd name="connsiteX0" fmla="*/ 0 w 2390931"/>
                  <a:gd name="connsiteY0" fmla="*/ 1326630 h 1326630"/>
                  <a:gd name="connsiteX1" fmla="*/ 1439057 w 2390931"/>
                  <a:gd name="connsiteY1" fmla="*/ 869428 h 1326630"/>
                  <a:gd name="connsiteX2" fmla="*/ 2390931 w 2390931"/>
                  <a:gd name="connsiteY2" fmla="*/ 0 h 1326630"/>
                  <a:gd name="connsiteX0" fmla="*/ 0 w 2031167"/>
                  <a:gd name="connsiteY0" fmla="*/ 996846 h 996846"/>
                  <a:gd name="connsiteX1" fmla="*/ 1079293 w 2031167"/>
                  <a:gd name="connsiteY1" fmla="*/ 869428 h 996846"/>
                  <a:gd name="connsiteX2" fmla="*/ 2031167 w 2031167"/>
                  <a:gd name="connsiteY2" fmla="*/ 0 h 996846"/>
                  <a:gd name="connsiteX0" fmla="*/ 0 w 2031167"/>
                  <a:gd name="connsiteY0" fmla="*/ 996846 h 1015737"/>
                  <a:gd name="connsiteX1" fmla="*/ 1079293 w 2031167"/>
                  <a:gd name="connsiteY1" fmla="*/ 869428 h 1015737"/>
                  <a:gd name="connsiteX2" fmla="*/ 2031167 w 2031167"/>
                  <a:gd name="connsiteY2" fmla="*/ 0 h 1015737"/>
                  <a:gd name="connsiteX0" fmla="*/ 0 w 2031167"/>
                  <a:gd name="connsiteY0" fmla="*/ 996846 h 1007039"/>
                  <a:gd name="connsiteX1" fmla="*/ 1079293 w 2031167"/>
                  <a:gd name="connsiteY1" fmla="*/ 816962 h 1007039"/>
                  <a:gd name="connsiteX2" fmla="*/ 2031167 w 2031167"/>
                  <a:gd name="connsiteY2" fmla="*/ 0 h 1007039"/>
                  <a:gd name="connsiteX0" fmla="*/ 0 w 2565204"/>
                  <a:gd name="connsiteY0" fmla="*/ 1011692 h 1020722"/>
                  <a:gd name="connsiteX1" fmla="*/ 1613330 w 2565204"/>
                  <a:gd name="connsiteY1" fmla="*/ 816962 h 1020722"/>
                  <a:gd name="connsiteX2" fmla="*/ 2565204 w 2565204"/>
                  <a:gd name="connsiteY2" fmla="*/ 0 h 1020722"/>
                </a:gdLst>
                <a:ahLst/>
                <a:cxnLst>
                  <a:cxn ang="0">
                    <a:pos x="connsiteX0" y="connsiteY0"/>
                  </a:cxn>
                  <a:cxn ang="0">
                    <a:pos x="connsiteX1" y="connsiteY1"/>
                  </a:cxn>
                  <a:cxn ang="0">
                    <a:pos x="connsiteX2" y="connsiteY2"/>
                  </a:cxn>
                </a:cxnLst>
                <a:rect l="l" t="t" r="r" b="b"/>
                <a:pathLst>
                  <a:path w="2565204" h="1020722">
                    <a:moveTo>
                      <a:pt x="0" y="1011692"/>
                    </a:moveTo>
                    <a:cubicBezTo>
                      <a:pt x="431592" y="1045419"/>
                      <a:pt x="1185796" y="985577"/>
                      <a:pt x="1613330" y="816962"/>
                    </a:cubicBezTo>
                    <a:cubicBezTo>
                      <a:pt x="2040864" y="648347"/>
                      <a:pt x="2423422" y="151150"/>
                      <a:pt x="2565204" y="0"/>
                    </a:cubicBezTo>
                  </a:path>
                </a:pathLst>
              </a:custGeom>
              <a:noFill/>
              <a:ln>
                <a:solidFill>
                  <a:srgbClr val="C00000"/>
                </a:solidFill>
                <a:headEnd type="none"/>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9" name="Freeform 178">
                <a:extLst>
                  <a:ext uri="{FF2B5EF4-FFF2-40B4-BE49-F238E27FC236}">
                    <a16:creationId xmlns:a16="http://schemas.microsoft.com/office/drawing/2014/main" id="{A08148A1-9ADA-F84D-9285-4941C09B1839}"/>
                  </a:ext>
                </a:extLst>
              </p:cNvPr>
              <p:cNvSpPr/>
              <p:nvPr/>
            </p:nvSpPr>
            <p:spPr>
              <a:xfrm>
                <a:off x="3794088" y="2210224"/>
                <a:ext cx="3458914" cy="404639"/>
              </a:xfrm>
              <a:custGeom>
                <a:avLst/>
                <a:gdLst>
                  <a:gd name="connsiteX0" fmla="*/ 0 w 1154243"/>
                  <a:gd name="connsiteY0" fmla="*/ 0 h 1727910"/>
                  <a:gd name="connsiteX1" fmla="*/ 202367 w 1154243"/>
                  <a:gd name="connsiteY1" fmla="*/ 1139252 h 1727910"/>
                  <a:gd name="connsiteX2" fmla="*/ 712033 w 1154243"/>
                  <a:gd name="connsiteY2" fmla="*/ 1716373 h 1727910"/>
                  <a:gd name="connsiteX3" fmla="*/ 1154243 w 1154243"/>
                  <a:gd name="connsiteY3" fmla="*/ 1469036 h 1727910"/>
                  <a:gd name="connsiteX0" fmla="*/ 0 w 1199213"/>
                  <a:gd name="connsiteY0" fmla="*/ 0 h 1717836"/>
                  <a:gd name="connsiteX1" fmla="*/ 202367 w 1199213"/>
                  <a:gd name="connsiteY1" fmla="*/ 1139252 h 1717836"/>
                  <a:gd name="connsiteX2" fmla="*/ 712033 w 1199213"/>
                  <a:gd name="connsiteY2" fmla="*/ 1716373 h 1717836"/>
                  <a:gd name="connsiteX3" fmla="*/ 1199213 w 1199213"/>
                  <a:gd name="connsiteY3" fmla="*/ 1289154 h 1717836"/>
                  <a:gd name="connsiteX0" fmla="*/ 0 w 1465797"/>
                  <a:gd name="connsiteY0" fmla="*/ 387433 h 2178053"/>
                  <a:gd name="connsiteX1" fmla="*/ 1454046 w 1465797"/>
                  <a:gd name="connsiteY1" fmla="*/ 50153 h 2178053"/>
                  <a:gd name="connsiteX2" fmla="*/ 712033 w 1465797"/>
                  <a:gd name="connsiteY2" fmla="*/ 2103806 h 2178053"/>
                  <a:gd name="connsiteX3" fmla="*/ 1199213 w 1465797"/>
                  <a:gd name="connsiteY3" fmla="*/ 1676587 h 2178053"/>
                  <a:gd name="connsiteX0" fmla="*/ 0 w 1465797"/>
                  <a:gd name="connsiteY0" fmla="*/ 546413 h 2164646"/>
                  <a:gd name="connsiteX1" fmla="*/ 1454046 w 1465797"/>
                  <a:gd name="connsiteY1" fmla="*/ 36746 h 2164646"/>
                  <a:gd name="connsiteX2" fmla="*/ 712033 w 1465797"/>
                  <a:gd name="connsiteY2" fmla="*/ 2090399 h 2164646"/>
                  <a:gd name="connsiteX3" fmla="*/ 1199213 w 1465797"/>
                  <a:gd name="connsiteY3" fmla="*/ 1663180 h 2164646"/>
                  <a:gd name="connsiteX0" fmla="*/ 0 w 1465797"/>
                  <a:gd name="connsiteY0" fmla="*/ 560573 h 2178806"/>
                  <a:gd name="connsiteX1" fmla="*/ 1454046 w 1465797"/>
                  <a:gd name="connsiteY1" fmla="*/ 50906 h 2178806"/>
                  <a:gd name="connsiteX2" fmla="*/ 712033 w 1465797"/>
                  <a:gd name="connsiteY2" fmla="*/ 2104559 h 2178806"/>
                  <a:gd name="connsiteX3" fmla="*/ 1199213 w 1465797"/>
                  <a:gd name="connsiteY3" fmla="*/ 1677340 h 2178806"/>
                  <a:gd name="connsiteX0" fmla="*/ 0 w 2390931"/>
                  <a:gd name="connsiteY0" fmla="*/ 1326630 h 2877477"/>
                  <a:gd name="connsiteX1" fmla="*/ 1454046 w 2390931"/>
                  <a:gd name="connsiteY1" fmla="*/ 816963 h 2877477"/>
                  <a:gd name="connsiteX2" fmla="*/ 712033 w 2390931"/>
                  <a:gd name="connsiteY2" fmla="*/ 2870616 h 2877477"/>
                  <a:gd name="connsiteX3" fmla="*/ 2390931 w 2390931"/>
                  <a:gd name="connsiteY3" fmla="*/ 0 h 2877477"/>
                  <a:gd name="connsiteX0" fmla="*/ 0 w 2390931"/>
                  <a:gd name="connsiteY0" fmla="*/ 1326630 h 1328934"/>
                  <a:gd name="connsiteX1" fmla="*/ 1454046 w 2390931"/>
                  <a:gd name="connsiteY1" fmla="*/ 816963 h 1328934"/>
                  <a:gd name="connsiteX2" fmla="*/ 1791325 w 2390931"/>
                  <a:gd name="connsiteY2" fmla="*/ 539645 h 1328934"/>
                  <a:gd name="connsiteX3" fmla="*/ 2390931 w 2390931"/>
                  <a:gd name="connsiteY3" fmla="*/ 0 h 1328934"/>
                  <a:gd name="connsiteX0" fmla="*/ 0 w 2390931"/>
                  <a:gd name="connsiteY0" fmla="*/ 1326630 h 1328630"/>
                  <a:gd name="connsiteX1" fmla="*/ 1379095 w 2390931"/>
                  <a:gd name="connsiteY1" fmla="*/ 749507 h 1328630"/>
                  <a:gd name="connsiteX2" fmla="*/ 1791325 w 2390931"/>
                  <a:gd name="connsiteY2" fmla="*/ 539645 h 1328630"/>
                  <a:gd name="connsiteX3" fmla="*/ 2390931 w 2390931"/>
                  <a:gd name="connsiteY3" fmla="*/ 0 h 1328630"/>
                  <a:gd name="connsiteX0" fmla="*/ 0 w 2390931"/>
                  <a:gd name="connsiteY0" fmla="*/ 1326630 h 1328690"/>
                  <a:gd name="connsiteX1" fmla="*/ 1379095 w 2390931"/>
                  <a:gd name="connsiteY1" fmla="*/ 749507 h 1328690"/>
                  <a:gd name="connsiteX2" fmla="*/ 1791325 w 2390931"/>
                  <a:gd name="connsiteY2" fmla="*/ 539645 h 1328690"/>
                  <a:gd name="connsiteX3" fmla="*/ 2390931 w 2390931"/>
                  <a:gd name="connsiteY3" fmla="*/ 0 h 1328690"/>
                  <a:gd name="connsiteX0" fmla="*/ 0 w 2390931"/>
                  <a:gd name="connsiteY0" fmla="*/ 1326630 h 1328645"/>
                  <a:gd name="connsiteX1" fmla="*/ 1379095 w 2390931"/>
                  <a:gd name="connsiteY1" fmla="*/ 749507 h 1328645"/>
                  <a:gd name="connsiteX2" fmla="*/ 1783830 w 2390931"/>
                  <a:gd name="connsiteY2" fmla="*/ 517160 h 1328645"/>
                  <a:gd name="connsiteX3" fmla="*/ 2390931 w 2390931"/>
                  <a:gd name="connsiteY3" fmla="*/ 0 h 1328645"/>
                  <a:gd name="connsiteX0" fmla="*/ 0 w 2390931"/>
                  <a:gd name="connsiteY0" fmla="*/ 1326630 h 1328994"/>
                  <a:gd name="connsiteX1" fmla="*/ 1409076 w 2390931"/>
                  <a:gd name="connsiteY1" fmla="*/ 824458 h 1328994"/>
                  <a:gd name="connsiteX2" fmla="*/ 1783830 w 2390931"/>
                  <a:gd name="connsiteY2" fmla="*/ 517160 h 1328994"/>
                  <a:gd name="connsiteX3" fmla="*/ 2390931 w 2390931"/>
                  <a:gd name="connsiteY3" fmla="*/ 0 h 1328994"/>
                  <a:gd name="connsiteX0" fmla="*/ 0 w 2390931"/>
                  <a:gd name="connsiteY0" fmla="*/ 1326630 h 1326630"/>
                  <a:gd name="connsiteX1" fmla="*/ 1783830 w 2390931"/>
                  <a:gd name="connsiteY1" fmla="*/ 517160 h 1326630"/>
                  <a:gd name="connsiteX2" fmla="*/ 2390931 w 2390931"/>
                  <a:gd name="connsiteY2" fmla="*/ 0 h 1326630"/>
                  <a:gd name="connsiteX0" fmla="*/ 0 w 2390931"/>
                  <a:gd name="connsiteY0" fmla="*/ 1326630 h 1326630"/>
                  <a:gd name="connsiteX1" fmla="*/ 1783830 w 2390931"/>
                  <a:gd name="connsiteY1" fmla="*/ 517160 h 1326630"/>
                  <a:gd name="connsiteX2" fmla="*/ 2390931 w 2390931"/>
                  <a:gd name="connsiteY2" fmla="*/ 0 h 1326630"/>
                  <a:gd name="connsiteX0" fmla="*/ 0 w 2390931"/>
                  <a:gd name="connsiteY0" fmla="*/ 1326630 h 1326630"/>
                  <a:gd name="connsiteX1" fmla="*/ 1783830 w 2390931"/>
                  <a:gd name="connsiteY1" fmla="*/ 517160 h 1326630"/>
                  <a:gd name="connsiteX2" fmla="*/ 2390931 w 2390931"/>
                  <a:gd name="connsiteY2" fmla="*/ 0 h 1326630"/>
                  <a:gd name="connsiteX0" fmla="*/ 0 w 2390931"/>
                  <a:gd name="connsiteY0" fmla="*/ 1326630 h 1326630"/>
                  <a:gd name="connsiteX1" fmla="*/ 1528998 w 2390931"/>
                  <a:gd name="connsiteY1" fmla="*/ 809468 h 1326630"/>
                  <a:gd name="connsiteX2" fmla="*/ 2390931 w 2390931"/>
                  <a:gd name="connsiteY2" fmla="*/ 0 h 1326630"/>
                  <a:gd name="connsiteX0" fmla="*/ 0 w 2390931"/>
                  <a:gd name="connsiteY0" fmla="*/ 1326630 h 1326630"/>
                  <a:gd name="connsiteX1" fmla="*/ 1528998 w 2390931"/>
                  <a:gd name="connsiteY1" fmla="*/ 809468 h 1326630"/>
                  <a:gd name="connsiteX2" fmla="*/ 2390931 w 2390931"/>
                  <a:gd name="connsiteY2" fmla="*/ 0 h 1326630"/>
                  <a:gd name="connsiteX0" fmla="*/ 0 w 2390931"/>
                  <a:gd name="connsiteY0" fmla="*/ 1326630 h 1326630"/>
                  <a:gd name="connsiteX1" fmla="*/ 1528998 w 2390931"/>
                  <a:gd name="connsiteY1" fmla="*/ 809468 h 1326630"/>
                  <a:gd name="connsiteX2" fmla="*/ 2390931 w 2390931"/>
                  <a:gd name="connsiteY2" fmla="*/ 0 h 1326630"/>
                  <a:gd name="connsiteX0" fmla="*/ 0 w 2390931"/>
                  <a:gd name="connsiteY0" fmla="*/ 1326630 h 1326630"/>
                  <a:gd name="connsiteX1" fmla="*/ 1439057 w 2390931"/>
                  <a:gd name="connsiteY1" fmla="*/ 869428 h 1326630"/>
                  <a:gd name="connsiteX2" fmla="*/ 2390931 w 2390931"/>
                  <a:gd name="connsiteY2" fmla="*/ 0 h 1326630"/>
                  <a:gd name="connsiteX0" fmla="*/ 0 w 2031167"/>
                  <a:gd name="connsiteY0" fmla="*/ 996846 h 996846"/>
                  <a:gd name="connsiteX1" fmla="*/ 1079293 w 2031167"/>
                  <a:gd name="connsiteY1" fmla="*/ 869428 h 996846"/>
                  <a:gd name="connsiteX2" fmla="*/ 2031167 w 2031167"/>
                  <a:gd name="connsiteY2" fmla="*/ 0 h 996846"/>
                  <a:gd name="connsiteX0" fmla="*/ 0 w 2031167"/>
                  <a:gd name="connsiteY0" fmla="*/ 996846 h 1015737"/>
                  <a:gd name="connsiteX1" fmla="*/ 1079293 w 2031167"/>
                  <a:gd name="connsiteY1" fmla="*/ 869428 h 1015737"/>
                  <a:gd name="connsiteX2" fmla="*/ 2031167 w 2031167"/>
                  <a:gd name="connsiteY2" fmla="*/ 0 h 1015737"/>
                  <a:gd name="connsiteX0" fmla="*/ 0 w 2031167"/>
                  <a:gd name="connsiteY0" fmla="*/ 996846 h 1007039"/>
                  <a:gd name="connsiteX1" fmla="*/ 1079293 w 2031167"/>
                  <a:gd name="connsiteY1" fmla="*/ 816962 h 1007039"/>
                  <a:gd name="connsiteX2" fmla="*/ 2031167 w 2031167"/>
                  <a:gd name="connsiteY2" fmla="*/ 0 h 1007039"/>
                  <a:gd name="connsiteX0" fmla="*/ 0 w 2350198"/>
                  <a:gd name="connsiteY0" fmla="*/ 447553 h 452737"/>
                  <a:gd name="connsiteX1" fmla="*/ 1079293 w 2350198"/>
                  <a:gd name="connsiteY1" fmla="*/ 267669 h 452737"/>
                  <a:gd name="connsiteX2" fmla="*/ 2350198 w 2350198"/>
                  <a:gd name="connsiteY2" fmla="*/ 0 h 452737"/>
                  <a:gd name="connsiteX0" fmla="*/ 0 w 2350198"/>
                  <a:gd name="connsiteY0" fmla="*/ 447553 h 472886"/>
                  <a:gd name="connsiteX1" fmla="*/ 1104815 w 2350198"/>
                  <a:gd name="connsiteY1" fmla="*/ 416127 h 472886"/>
                  <a:gd name="connsiteX2" fmla="*/ 2350198 w 2350198"/>
                  <a:gd name="connsiteY2" fmla="*/ 0 h 472886"/>
                  <a:gd name="connsiteX0" fmla="*/ 0 w 2101354"/>
                  <a:gd name="connsiteY0" fmla="*/ 0 h 503562"/>
                  <a:gd name="connsiteX1" fmla="*/ 855971 w 2101354"/>
                  <a:gd name="connsiteY1" fmla="*/ 503021 h 503562"/>
                  <a:gd name="connsiteX2" fmla="*/ 2101354 w 2101354"/>
                  <a:gd name="connsiteY2" fmla="*/ 86894 h 503562"/>
                </a:gdLst>
                <a:ahLst/>
                <a:cxnLst>
                  <a:cxn ang="0">
                    <a:pos x="connsiteX0" y="connsiteY0"/>
                  </a:cxn>
                  <a:cxn ang="0">
                    <a:pos x="connsiteX1" y="connsiteY1"/>
                  </a:cxn>
                  <a:cxn ang="0">
                    <a:pos x="connsiteX2" y="connsiteY2"/>
                  </a:cxn>
                </a:cxnLst>
                <a:rect l="l" t="t" r="r" b="b"/>
                <a:pathLst>
                  <a:path w="2101354" h="503562">
                    <a:moveTo>
                      <a:pt x="0" y="0"/>
                    </a:moveTo>
                    <a:cubicBezTo>
                      <a:pt x="431592" y="33727"/>
                      <a:pt x="505745" y="488539"/>
                      <a:pt x="855971" y="503021"/>
                    </a:cubicBezTo>
                    <a:cubicBezTo>
                      <a:pt x="1206197" y="517503"/>
                      <a:pt x="1959572" y="238044"/>
                      <a:pt x="2101354" y="86894"/>
                    </a:cubicBezTo>
                  </a:path>
                </a:pathLst>
              </a:custGeom>
              <a:noFill/>
              <a:ln>
                <a:solidFill>
                  <a:srgbClr val="C0000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0" name="Freeform 179">
                <a:extLst>
                  <a:ext uri="{FF2B5EF4-FFF2-40B4-BE49-F238E27FC236}">
                    <a16:creationId xmlns:a16="http://schemas.microsoft.com/office/drawing/2014/main" id="{3FE3EF78-BD7C-784B-A0DE-CB91F6870C94}"/>
                  </a:ext>
                </a:extLst>
              </p:cNvPr>
              <p:cNvSpPr/>
              <p:nvPr/>
            </p:nvSpPr>
            <p:spPr>
              <a:xfrm>
                <a:off x="5085347" y="2609960"/>
                <a:ext cx="2140172" cy="389913"/>
              </a:xfrm>
              <a:custGeom>
                <a:avLst/>
                <a:gdLst>
                  <a:gd name="connsiteX0" fmla="*/ 0 w 1154243"/>
                  <a:gd name="connsiteY0" fmla="*/ 0 h 1727910"/>
                  <a:gd name="connsiteX1" fmla="*/ 202367 w 1154243"/>
                  <a:gd name="connsiteY1" fmla="*/ 1139252 h 1727910"/>
                  <a:gd name="connsiteX2" fmla="*/ 712033 w 1154243"/>
                  <a:gd name="connsiteY2" fmla="*/ 1716373 h 1727910"/>
                  <a:gd name="connsiteX3" fmla="*/ 1154243 w 1154243"/>
                  <a:gd name="connsiteY3" fmla="*/ 1469036 h 1727910"/>
                  <a:gd name="connsiteX0" fmla="*/ 0 w 1199213"/>
                  <a:gd name="connsiteY0" fmla="*/ 0 h 1717836"/>
                  <a:gd name="connsiteX1" fmla="*/ 202367 w 1199213"/>
                  <a:gd name="connsiteY1" fmla="*/ 1139252 h 1717836"/>
                  <a:gd name="connsiteX2" fmla="*/ 712033 w 1199213"/>
                  <a:gd name="connsiteY2" fmla="*/ 1716373 h 1717836"/>
                  <a:gd name="connsiteX3" fmla="*/ 1199213 w 1199213"/>
                  <a:gd name="connsiteY3" fmla="*/ 1289154 h 1717836"/>
                  <a:gd name="connsiteX0" fmla="*/ 0 w 1465797"/>
                  <a:gd name="connsiteY0" fmla="*/ 387433 h 2178053"/>
                  <a:gd name="connsiteX1" fmla="*/ 1454046 w 1465797"/>
                  <a:gd name="connsiteY1" fmla="*/ 50153 h 2178053"/>
                  <a:gd name="connsiteX2" fmla="*/ 712033 w 1465797"/>
                  <a:gd name="connsiteY2" fmla="*/ 2103806 h 2178053"/>
                  <a:gd name="connsiteX3" fmla="*/ 1199213 w 1465797"/>
                  <a:gd name="connsiteY3" fmla="*/ 1676587 h 2178053"/>
                  <a:gd name="connsiteX0" fmla="*/ 0 w 1465797"/>
                  <a:gd name="connsiteY0" fmla="*/ 546413 h 2164646"/>
                  <a:gd name="connsiteX1" fmla="*/ 1454046 w 1465797"/>
                  <a:gd name="connsiteY1" fmla="*/ 36746 h 2164646"/>
                  <a:gd name="connsiteX2" fmla="*/ 712033 w 1465797"/>
                  <a:gd name="connsiteY2" fmla="*/ 2090399 h 2164646"/>
                  <a:gd name="connsiteX3" fmla="*/ 1199213 w 1465797"/>
                  <a:gd name="connsiteY3" fmla="*/ 1663180 h 2164646"/>
                  <a:gd name="connsiteX0" fmla="*/ 0 w 1465797"/>
                  <a:gd name="connsiteY0" fmla="*/ 560573 h 2178806"/>
                  <a:gd name="connsiteX1" fmla="*/ 1454046 w 1465797"/>
                  <a:gd name="connsiteY1" fmla="*/ 50906 h 2178806"/>
                  <a:gd name="connsiteX2" fmla="*/ 712033 w 1465797"/>
                  <a:gd name="connsiteY2" fmla="*/ 2104559 h 2178806"/>
                  <a:gd name="connsiteX3" fmla="*/ 1199213 w 1465797"/>
                  <a:gd name="connsiteY3" fmla="*/ 1677340 h 2178806"/>
                  <a:gd name="connsiteX0" fmla="*/ 0 w 2390931"/>
                  <a:gd name="connsiteY0" fmla="*/ 1326630 h 2877477"/>
                  <a:gd name="connsiteX1" fmla="*/ 1454046 w 2390931"/>
                  <a:gd name="connsiteY1" fmla="*/ 816963 h 2877477"/>
                  <a:gd name="connsiteX2" fmla="*/ 712033 w 2390931"/>
                  <a:gd name="connsiteY2" fmla="*/ 2870616 h 2877477"/>
                  <a:gd name="connsiteX3" fmla="*/ 2390931 w 2390931"/>
                  <a:gd name="connsiteY3" fmla="*/ 0 h 2877477"/>
                  <a:gd name="connsiteX0" fmla="*/ 0 w 2390931"/>
                  <a:gd name="connsiteY0" fmla="*/ 1326630 h 1328934"/>
                  <a:gd name="connsiteX1" fmla="*/ 1454046 w 2390931"/>
                  <a:gd name="connsiteY1" fmla="*/ 816963 h 1328934"/>
                  <a:gd name="connsiteX2" fmla="*/ 1791325 w 2390931"/>
                  <a:gd name="connsiteY2" fmla="*/ 539645 h 1328934"/>
                  <a:gd name="connsiteX3" fmla="*/ 2390931 w 2390931"/>
                  <a:gd name="connsiteY3" fmla="*/ 0 h 1328934"/>
                  <a:gd name="connsiteX0" fmla="*/ 0 w 2390931"/>
                  <a:gd name="connsiteY0" fmla="*/ 1326630 h 1328630"/>
                  <a:gd name="connsiteX1" fmla="*/ 1379095 w 2390931"/>
                  <a:gd name="connsiteY1" fmla="*/ 749507 h 1328630"/>
                  <a:gd name="connsiteX2" fmla="*/ 1791325 w 2390931"/>
                  <a:gd name="connsiteY2" fmla="*/ 539645 h 1328630"/>
                  <a:gd name="connsiteX3" fmla="*/ 2390931 w 2390931"/>
                  <a:gd name="connsiteY3" fmla="*/ 0 h 1328630"/>
                  <a:gd name="connsiteX0" fmla="*/ 0 w 2390931"/>
                  <a:gd name="connsiteY0" fmla="*/ 1326630 h 1328690"/>
                  <a:gd name="connsiteX1" fmla="*/ 1379095 w 2390931"/>
                  <a:gd name="connsiteY1" fmla="*/ 749507 h 1328690"/>
                  <a:gd name="connsiteX2" fmla="*/ 1791325 w 2390931"/>
                  <a:gd name="connsiteY2" fmla="*/ 539645 h 1328690"/>
                  <a:gd name="connsiteX3" fmla="*/ 2390931 w 2390931"/>
                  <a:gd name="connsiteY3" fmla="*/ 0 h 1328690"/>
                  <a:gd name="connsiteX0" fmla="*/ 0 w 2390931"/>
                  <a:gd name="connsiteY0" fmla="*/ 1326630 h 1328645"/>
                  <a:gd name="connsiteX1" fmla="*/ 1379095 w 2390931"/>
                  <a:gd name="connsiteY1" fmla="*/ 749507 h 1328645"/>
                  <a:gd name="connsiteX2" fmla="*/ 1783830 w 2390931"/>
                  <a:gd name="connsiteY2" fmla="*/ 517160 h 1328645"/>
                  <a:gd name="connsiteX3" fmla="*/ 2390931 w 2390931"/>
                  <a:gd name="connsiteY3" fmla="*/ 0 h 1328645"/>
                  <a:gd name="connsiteX0" fmla="*/ 0 w 2390931"/>
                  <a:gd name="connsiteY0" fmla="*/ 1326630 h 1328994"/>
                  <a:gd name="connsiteX1" fmla="*/ 1409076 w 2390931"/>
                  <a:gd name="connsiteY1" fmla="*/ 824458 h 1328994"/>
                  <a:gd name="connsiteX2" fmla="*/ 1783830 w 2390931"/>
                  <a:gd name="connsiteY2" fmla="*/ 517160 h 1328994"/>
                  <a:gd name="connsiteX3" fmla="*/ 2390931 w 2390931"/>
                  <a:gd name="connsiteY3" fmla="*/ 0 h 1328994"/>
                  <a:gd name="connsiteX0" fmla="*/ 0 w 2390931"/>
                  <a:gd name="connsiteY0" fmla="*/ 1326630 h 1326630"/>
                  <a:gd name="connsiteX1" fmla="*/ 1783830 w 2390931"/>
                  <a:gd name="connsiteY1" fmla="*/ 517160 h 1326630"/>
                  <a:gd name="connsiteX2" fmla="*/ 2390931 w 2390931"/>
                  <a:gd name="connsiteY2" fmla="*/ 0 h 1326630"/>
                  <a:gd name="connsiteX0" fmla="*/ 0 w 2390931"/>
                  <a:gd name="connsiteY0" fmla="*/ 1326630 h 1326630"/>
                  <a:gd name="connsiteX1" fmla="*/ 1783830 w 2390931"/>
                  <a:gd name="connsiteY1" fmla="*/ 517160 h 1326630"/>
                  <a:gd name="connsiteX2" fmla="*/ 2390931 w 2390931"/>
                  <a:gd name="connsiteY2" fmla="*/ 0 h 1326630"/>
                  <a:gd name="connsiteX0" fmla="*/ 0 w 2390931"/>
                  <a:gd name="connsiteY0" fmla="*/ 1326630 h 1326630"/>
                  <a:gd name="connsiteX1" fmla="*/ 1783830 w 2390931"/>
                  <a:gd name="connsiteY1" fmla="*/ 517160 h 1326630"/>
                  <a:gd name="connsiteX2" fmla="*/ 2390931 w 2390931"/>
                  <a:gd name="connsiteY2" fmla="*/ 0 h 1326630"/>
                  <a:gd name="connsiteX0" fmla="*/ 0 w 2390931"/>
                  <a:gd name="connsiteY0" fmla="*/ 1326630 h 1326630"/>
                  <a:gd name="connsiteX1" fmla="*/ 1528998 w 2390931"/>
                  <a:gd name="connsiteY1" fmla="*/ 809468 h 1326630"/>
                  <a:gd name="connsiteX2" fmla="*/ 2390931 w 2390931"/>
                  <a:gd name="connsiteY2" fmla="*/ 0 h 1326630"/>
                  <a:gd name="connsiteX0" fmla="*/ 0 w 2390931"/>
                  <a:gd name="connsiteY0" fmla="*/ 1326630 h 1326630"/>
                  <a:gd name="connsiteX1" fmla="*/ 1528998 w 2390931"/>
                  <a:gd name="connsiteY1" fmla="*/ 809468 h 1326630"/>
                  <a:gd name="connsiteX2" fmla="*/ 2390931 w 2390931"/>
                  <a:gd name="connsiteY2" fmla="*/ 0 h 1326630"/>
                  <a:gd name="connsiteX0" fmla="*/ 0 w 2390931"/>
                  <a:gd name="connsiteY0" fmla="*/ 1326630 h 1326630"/>
                  <a:gd name="connsiteX1" fmla="*/ 1528998 w 2390931"/>
                  <a:gd name="connsiteY1" fmla="*/ 809468 h 1326630"/>
                  <a:gd name="connsiteX2" fmla="*/ 2390931 w 2390931"/>
                  <a:gd name="connsiteY2" fmla="*/ 0 h 1326630"/>
                  <a:gd name="connsiteX0" fmla="*/ 0 w 2390931"/>
                  <a:gd name="connsiteY0" fmla="*/ 1326630 h 1326630"/>
                  <a:gd name="connsiteX1" fmla="*/ 1439057 w 2390931"/>
                  <a:gd name="connsiteY1" fmla="*/ 869428 h 1326630"/>
                  <a:gd name="connsiteX2" fmla="*/ 2390931 w 2390931"/>
                  <a:gd name="connsiteY2" fmla="*/ 0 h 1326630"/>
                  <a:gd name="connsiteX0" fmla="*/ 0 w 2031167"/>
                  <a:gd name="connsiteY0" fmla="*/ 996846 h 996846"/>
                  <a:gd name="connsiteX1" fmla="*/ 1079293 w 2031167"/>
                  <a:gd name="connsiteY1" fmla="*/ 869428 h 996846"/>
                  <a:gd name="connsiteX2" fmla="*/ 2031167 w 2031167"/>
                  <a:gd name="connsiteY2" fmla="*/ 0 h 996846"/>
                  <a:gd name="connsiteX0" fmla="*/ 0 w 2031167"/>
                  <a:gd name="connsiteY0" fmla="*/ 996846 h 1015737"/>
                  <a:gd name="connsiteX1" fmla="*/ 1079293 w 2031167"/>
                  <a:gd name="connsiteY1" fmla="*/ 869428 h 1015737"/>
                  <a:gd name="connsiteX2" fmla="*/ 2031167 w 2031167"/>
                  <a:gd name="connsiteY2" fmla="*/ 0 h 1015737"/>
                  <a:gd name="connsiteX0" fmla="*/ 0 w 2031167"/>
                  <a:gd name="connsiteY0" fmla="*/ 996846 h 1007039"/>
                  <a:gd name="connsiteX1" fmla="*/ 1079293 w 2031167"/>
                  <a:gd name="connsiteY1" fmla="*/ 816962 h 1007039"/>
                  <a:gd name="connsiteX2" fmla="*/ 2031167 w 2031167"/>
                  <a:gd name="connsiteY2" fmla="*/ 0 h 1007039"/>
                  <a:gd name="connsiteX0" fmla="*/ 0 w 2350198"/>
                  <a:gd name="connsiteY0" fmla="*/ 447553 h 452737"/>
                  <a:gd name="connsiteX1" fmla="*/ 1079293 w 2350198"/>
                  <a:gd name="connsiteY1" fmla="*/ 267669 h 452737"/>
                  <a:gd name="connsiteX2" fmla="*/ 2350198 w 2350198"/>
                  <a:gd name="connsiteY2" fmla="*/ 0 h 452737"/>
                  <a:gd name="connsiteX0" fmla="*/ 0 w 2350198"/>
                  <a:gd name="connsiteY0" fmla="*/ 447553 h 472886"/>
                  <a:gd name="connsiteX1" fmla="*/ 1104815 w 2350198"/>
                  <a:gd name="connsiteY1" fmla="*/ 416127 h 472886"/>
                  <a:gd name="connsiteX2" fmla="*/ 2350198 w 2350198"/>
                  <a:gd name="connsiteY2" fmla="*/ 0 h 472886"/>
                  <a:gd name="connsiteX0" fmla="*/ 0 w 1909935"/>
                  <a:gd name="connsiteY0" fmla="*/ 328787 h 431329"/>
                  <a:gd name="connsiteX1" fmla="*/ 664552 w 1909935"/>
                  <a:gd name="connsiteY1" fmla="*/ 416127 h 431329"/>
                  <a:gd name="connsiteX2" fmla="*/ 1909935 w 1909935"/>
                  <a:gd name="connsiteY2" fmla="*/ 0 h 431329"/>
                  <a:gd name="connsiteX0" fmla="*/ 0 w 1909935"/>
                  <a:gd name="connsiteY0" fmla="*/ 328787 h 357413"/>
                  <a:gd name="connsiteX1" fmla="*/ 779404 w 1909935"/>
                  <a:gd name="connsiteY1" fmla="*/ 319630 h 357413"/>
                  <a:gd name="connsiteX2" fmla="*/ 1909935 w 1909935"/>
                  <a:gd name="connsiteY2" fmla="*/ 0 h 357413"/>
                  <a:gd name="connsiteX0" fmla="*/ 0 w 1756800"/>
                  <a:gd name="connsiteY0" fmla="*/ 17235 h 248451"/>
                  <a:gd name="connsiteX1" fmla="*/ 779404 w 1756800"/>
                  <a:gd name="connsiteY1" fmla="*/ 8078 h 248451"/>
                  <a:gd name="connsiteX2" fmla="*/ 1756800 w 1756800"/>
                  <a:gd name="connsiteY2" fmla="*/ 208049 h 248451"/>
                  <a:gd name="connsiteX0" fmla="*/ 0 w 1756800"/>
                  <a:gd name="connsiteY0" fmla="*/ 17235 h 208049"/>
                  <a:gd name="connsiteX1" fmla="*/ 779404 w 1756800"/>
                  <a:gd name="connsiteY1" fmla="*/ 8078 h 208049"/>
                  <a:gd name="connsiteX2" fmla="*/ 1756800 w 1756800"/>
                  <a:gd name="connsiteY2" fmla="*/ 208049 h 208049"/>
                  <a:gd name="connsiteX0" fmla="*/ 0 w 1775943"/>
                  <a:gd name="connsiteY0" fmla="*/ 23624 h 207015"/>
                  <a:gd name="connsiteX1" fmla="*/ 798547 w 1775943"/>
                  <a:gd name="connsiteY1" fmla="*/ 7044 h 207015"/>
                  <a:gd name="connsiteX2" fmla="*/ 1775943 w 1775943"/>
                  <a:gd name="connsiteY2" fmla="*/ 207015 h 207015"/>
                  <a:gd name="connsiteX0" fmla="*/ 0 w 1775943"/>
                  <a:gd name="connsiteY0" fmla="*/ 29951 h 213342"/>
                  <a:gd name="connsiteX1" fmla="*/ 798547 w 1775943"/>
                  <a:gd name="connsiteY1" fmla="*/ 13371 h 213342"/>
                  <a:gd name="connsiteX2" fmla="*/ 1775943 w 1775943"/>
                  <a:gd name="connsiteY2" fmla="*/ 213342 h 213342"/>
                  <a:gd name="connsiteX0" fmla="*/ 0 w 1788704"/>
                  <a:gd name="connsiteY0" fmla="*/ 20674 h 218911"/>
                  <a:gd name="connsiteX1" fmla="*/ 811308 w 1788704"/>
                  <a:gd name="connsiteY1" fmla="*/ 18940 h 218911"/>
                  <a:gd name="connsiteX2" fmla="*/ 1788704 w 1788704"/>
                  <a:gd name="connsiteY2" fmla="*/ 218911 h 218911"/>
                  <a:gd name="connsiteX0" fmla="*/ 0 w 1890794"/>
                  <a:gd name="connsiteY0" fmla="*/ 29952 h 213344"/>
                  <a:gd name="connsiteX1" fmla="*/ 913398 w 1890794"/>
                  <a:gd name="connsiteY1" fmla="*/ 13373 h 213344"/>
                  <a:gd name="connsiteX2" fmla="*/ 1890794 w 1890794"/>
                  <a:gd name="connsiteY2" fmla="*/ 213344 h 213344"/>
                  <a:gd name="connsiteX0" fmla="*/ 0 w 1890794"/>
                  <a:gd name="connsiteY0" fmla="*/ 25056 h 215871"/>
                  <a:gd name="connsiteX1" fmla="*/ 913398 w 1890794"/>
                  <a:gd name="connsiteY1" fmla="*/ 15900 h 215871"/>
                  <a:gd name="connsiteX2" fmla="*/ 1890794 w 1890794"/>
                  <a:gd name="connsiteY2" fmla="*/ 215871 h 215871"/>
                  <a:gd name="connsiteX0" fmla="*/ 0 w 1539860"/>
                  <a:gd name="connsiteY0" fmla="*/ 11234 h 231740"/>
                  <a:gd name="connsiteX1" fmla="*/ 562464 w 1539860"/>
                  <a:gd name="connsiteY1" fmla="*/ 31769 h 231740"/>
                  <a:gd name="connsiteX2" fmla="*/ 1539860 w 1539860"/>
                  <a:gd name="connsiteY2" fmla="*/ 231740 h 231740"/>
                  <a:gd name="connsiteX0" fmla="*/ 0 w 1482434"/>
                  <a:gd name="connsiteY0" fmla="*/ 1871 h 363411"/>
                  <a:gd name="connsiteX1" fmla="*/ 505038 w 1482434"/>
                  <a:gd name="connsiteY1" fmla="*/ 163440 h 363411"/>
                  <a:gd name="connsiteX2" fmla="*/ 1482434 w 1482434"/>
                  <a:gd name="connsiteY2" fmla="*/ 363411 h 363411"/>
                  <a:gd name="connsiteX0" fmla="*/ 0 w 1482434"/>
                  <a:gd name="connsiteY0" fmla="*/ 0 h 361540"/>
                  <a:gd name="connsiteX1" fmla="*/ 505038 w 1482434"/>
                  <a:gd name="connsiteY1" fmla="*/ 161569 h 361540"/>
                  <a:gd name="connsiteX2" fmla="*/ 1482434 w 1482434"/>
                  <a:gd name="connsiteY2" fmla="*/ 361540 h 361540"/>
                </a:gdLst>
                <a:ahLst/>
                <a:cxnLst>
                  <a:cxn ang="0">
                    <a:pos x="connsiteX0" y="connsiteY0"/>
                  </a:cxn>
                  <a:cxn ang="0">
                    <a:pos x="connsiteX1" y="connsiteY1"/>
                  </a:cxn>
                  <a:cxn ang="0">
                    <a:pos x="connsiteX2" y="connsiteY2"/>
                  </a:cxn>
                </a:cxnLst>
                <a:rect l="l" t="t" r="r" b="b"/>
                <a:pathLst>
                  <a:path w="1482434" h="361540">
                    <a:moveTo>
                      <a:pt x="0" y="0"/>
                    </a:moveTo>
                    <a:cubicBezTo>
                      <a:pt x="342263" y="219299"/>
                      <a:pt x="257966" y="101312"/>
                      <a:pt x="505038" y="161569"/>
                    </a:cubicBezTo>
                    <a:cubicBezTo>
                      <a:pt x="752110" y="221826"/>
                      <a:pt x="1251323" y="334541"/>
                      <a:pt x="1482434" y="361540"/>
                    </a:cubicBezTo>
                  </a:path>
                </a:pathLst>
              </a:custGeom>
              <a:noFill/>
              <a:ln>
                <a:solidFill>
                  <a:srgbClr val="C0000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1" name="Freeform 180">
                <a:extLst>
                  <a:ext uri="{FF2B5EF4-FFF2-40B4-BE49-F238E27FC236}">
                    <a16:creationId xmlns:a16="http://schemas.microsoft.com/office/drawing/2014/main" id="{B0DBC165-2B53-B741-915D-61FE1C600329}"/>
                  </a:ext>
                </a:extLst>
              </p:cNvPr>
              <p:cNvSpPr/>
              <p:nvPr/>
            </p:nvSpPr>
            <p:spPr>
              <a:xfrm>
                <a:off x="5053263" y="2604964"/>
                <a:ext cx="2182248" cy="1002139"/>
              </a:xfrm>
              <a:custGeom>
                <a:avLst/>
                <a:gdLst>
                  <a:gd name="connsiteX0" fmla="*/ 0 w 1154243"/>
                  <a:gd name="connsiteY0" fmla="*/ 0 h 1727910"/>
                  <a:gd name="connsiteX1" fmla="*/ 202367 w 1154243"/>
                  <a:gd name="connsiteY1" fmla="*/ 1139252 h 1727910"/>
                  <a:gd name="connsiteX2" fmla="*/ 712033 w 1154243"/>
                  <a:gd name="connsiteY2" fmla="*/ 1716373 h 1727910"/>
                  <a:gd name="connsiteX3" fmla="*/ 1154243 w 1154243"/>
                  <a:gd name="connsiteY3" fmla="*/ 1469036 h 1727910"/>
                  <a:gd name="connsiteX0" fmla="*/ 0 w 1199213"/>
                  <a:gd name="connsiteY0" fmla="*/ 0 h 1717836"/>
                  <a:gd name="connsiteX1" fmla="*/ 202367 w 1199213"/>
                  <a:gd name="connsiteY1" fmla="*/ 1139252 h 1717836"/>
                  <a:gd name="connsiteX2" fmla="*/ 712033 w 1199213"/>
                  <a:gd name="connsiteY2" fmla="*/ 1716373 h 1717836"/>
                  <a:gd name="connsiteX3" fmla="*/ 1199213 w 1199213"/>
                  <a:gd name="connsiteY3" fmla="*/ 1289154 h 1717836"/>
                  <a:gd name="connsiteX0" fmla="*/ 0 w 1465797"/>
                  <a:gd name="connsiteY0" fmla="*/ 387433 h 2178053"/>
                  <a:gd name="connsiteX1" fmla="*/ 1454046 w 1465797"/>
                  <a:gd name="connsiteY1" fmla="*/ 50153 h 2178053"/>
                  <a:gd name="connsiteX2" fmla="*/ 712033 w 1465797"/>
                  <a:gd name="connsiteY2" fmla="*/ 2103806 h 2178053"/>
                  <a:gd name="connsiteX3" fmla="*/ 1199213 w 1465797"/>
                  <a:gd name="connsiteY3" fmla="*/ 1676587 h 2178053"/>
                  <a:gd name="connsiteX0" fmla="*/ 0 w 1465797"/>
                  <a:gd name="connsiteY0" fmla="*/ 546413 h 2164646"/>
                  <a:gd name="connsiteX1" fmla="*/ 1454046 w 1465797"/>
                  <a:gd name="connsiteY1" fmla="*/ 36746 h 2164646"/>
                  <a:gd name="connsiteX2" fmla="*/ 712033 w 1465797"/>
                  <a:gd name="connsiteY2" fmla="*/ 2090399 h 2164646"/>
                  <a:gd name="connsiteX3" fmla="*/ 1199213 w 1465797"/>
                  <a:gd name="connsiteY3" fmla="*/ 1663180 h 2164646"/>
                  <a:gd name="connsiteX0" fmla="*/ 0 w 1465797"/>
                  <a:gd name="connsiteY0" fmla="*/ 560573 h 2178806"/>
                  <a:gd name="connsiteX1" fmla="*/ 1454046 w 1465797"/>
                  <a:gd name="connsiteY1" fmla="*/ 50906 h 2178806"/>
                  <a:gd name="connsiteX2" fmla="*/ 712033 w 1465797"/>
                  <a:gd name="connsiteY2" fmla="*/ 2104559 h 2178806"/>
                  <a:gd name="connsiteX3" fmla="*/ 1199213 w 1465797"/>
                  <a:gd name="connsiteY3" fmla="*/ 1677340 h 2178806"/>
                  <a:gd name="connsiteX0" fmla="*/ 0 w 2390931"/>
                  <a:gd name="connsiteY0" fmla="*/ 1326630 h 2877477"/>
                  <a:gd name="connsiteX1" fmla="*/ 1454046 w 2390931"/>
                  <a:gd name="connsiteY1" fmla="*/ 816963 h 2877477"/>
                  <a:gd name="connsiteX2" fmla="*/ 712033 w 2390931"/>
                  <a:gd name="connsiteY2" fmla="*/ 2870616 h 2877477"/>
                  <a:gd name="connsiteX3" fmla="*/ 2390931 w 2390931"/>
                  <a:gd name="connsiteY3" fmla="*/ 0 h 2877477"/>
                  <a:gd name="connsiteX0" fmla="*/ 0 w 2390931"/>
                  <a:gd name="connsiteY0" fmla="*/ 1326630 h 1328934"/>
                  <a:gd name="connsiteX1" fmla="*/ 1454046 w 2390931"/>
                  <a:gd name="connsiteY1" fmla="*/ 816963 h 1328934"/>
                  <a:gd name="connsiteX2" fmla="*/ 1791325 w 2390931"/>
                  <a:gd name="connsiteY2" fmla="*/ 539645 h 1328934"/>
                  <a:gd name="connsiteX3" fmla="*/ 2390931 w 2390931"/>
                  <a:gd name="connsiteY3" fmla="*/ 0 h 1328934"/>
                  <a:gd name="connsiteX0" fmla="*/ 0 w 2390931"/>
                  <a:gd name="connsiteY0" fmla="*/ 1326630 h 1328630"/>
                  <a:gd name="connsiteX1" fmla="*/ 1379095 w 2390931"/>
                  <a:gd name="connsiteY1" fmla="*/ 749507 h 1328630"/>
                  <a:gd name="connsiteX2" fmla="*/ 1791325 w 2390931"/>
                  <a:gd name="connsiteY2" fmla="*/ 539645 h 1328630"/>
                  <a:gd name="connsiteX3" fmla="*/ 2390931 w 2390931"/>
                  <a:gd name="connsiteY3" fmla="*/ 0 h 1328630"/>
                  <a:gd name="connsiteX0" fmla="*/ 0 w 2390931"/>
                  <a:gd name="connsiteY0" fmla="*/ 1326630 h 1328690"/>
                  <a:gd name="connsiteX1" fmla="*/ 1379095 w 2390931"/>
                  <a:gd name="connsiteY1" fmla="*/ 749507 h 1328690"/>
                  <a:gd name="connsiteX2" fmla="*/ 1791325 w 2390931"/>
                  <a:gd name="connsiteY2" fmla="*/ 539645 h 1328690"/>
                  <a:gd name="connsiteX3" fmla="*/ 2390931 w 2390931"/>
                  <a:gd name="connsiteY3" fmla="*/ 0 h 1328690"/>
                  <a:gd name="connsiteX0" fmla="*/ 0 w 2390931"/>
                  <a:gd name="connsiteY0" fmla="*/ 1326630 h 1328645"/>
                  <a:gd name="connsiteX1" fmla="*/ 1379095 w 2390931"/>
                  <a:gd name="connsiteY1" fmla="*/ 749507 h 1328645"/>
                  <a:gd name="connsiteX2" fmla="*/ 1783830 w 2390931"/>
                  <a:gd name="connsiteY2" fmla="*/ 517160 h 1328645"/>
                  <a:gd name="connsiteX3" fmla="*/ 2390931 w 2390931"/>
                  <a:gd name="connsiteY3" fmla="*/ 0 h 1328645"/>
                  <a:gd name="connsiteX0" fmla="*/ 0 w 2390931"/>
                  <a:gd name="connsiteY0" fmla="*/ 1326630 h 1328994"/>
                  <a:gd name="connsiteX1" fmla="*/ 1409076 w 2390931"/>
                  <a:gd name="connsiteY1" fmla="*/ 824458 h 1328994"/>
                  <a:gd name="connsiteX2" fmla="*/ 1783830 w 2390931"/>
                  <a:gd name="connsiteY2" fmla="*/ 517160 h 1328994"/>
                  <a:gd name="connsiteX3" fmla="*/ 2390931 w 2390931"/>
                  <a:gd name="connsiteY3" fmla="*/ 0 h 1328994"/>
                  <a:gd name="connsiteX0" fmla="*/ 0 w 2390931"/>
                  <a:gd name="connsiteY0" fmla="*/ 1326630 h 1326630"/>
                  <a:gd name="connsiteX1" fmla="*/ 1783830 w 2390931"/>
                  <a:gd name="connsiteY1" fmla="*/ 517160 h 1326630"/>
                  <a:gd name="connsiteX2" fmla="*/ 2390931 w 2390931"/>
                  <a:gd name="connsiteY2" fmla="*/ 0 h 1326630"/>
                  <a:gd name="connsiteX0" fmla="*/ 0 w 2390931"/>
                  <a:gd name="connsiteY0" fmla="*/ 1326630 h 1326630"/>
                  <a:gd name="connsiteX1" fmla="*/ 1783830 w 2390931"/>
                  <a:gd name="connsiteY1" fmla="*/ 517160 h 1326630"/>
                  <a:gd name="connsiteX2" fmla="*/ 2390931 w 2390931"/>
                  <a:gd name="connsiteY2" fmla="*/ 0 h 1326630"/>
                  <a:gd name="connsiteX0" fmla="*/ 0 w 2390931"/>
                  <a:gd name="connsiteY0" fmla="*/ 1326630 h 1326630"/>
                  <a:gd name="connsiteX1" fmla="*/ 1783830 w 2390931"/>
                  <a:gd name="connsiteY1" fmla="*/ 517160 h 1326630"/>
                  <a:gd name="connsiteX2" fmla="*/ 2390931 w 2390931"/>
                  <a:gd name="connsiteY2" fmla="*/ 0 h 1326630"/>
                  <a:gd name="connsiteX0" fmla="*/ 0 w 2390931"/>
                  <a:gd name="connsiteY0" fmla="*/ 1326630 h 1326630"/>
                  <a:gd name="connsiteX1" fmla="*/ 1528998 w 2390931"/>
                  <a:gd name="connsiteY1" fmla="*/ 809468 h 1326630"/>
                  <a:gd name="connsiteX2" fmla="*/ 2390931 w 2390931"/>
                  <a:gd name="connsiteY2" fmla="*/ 0 h 1326630"/>
                  <a:gd name="connsiteX0" fmla="*/ 0 w 2390931"/>
                  <a:gd name="connsiteY0" fmla="*/ 1326630 h 1326630"/>
                  <a:gd name="connsiteX1" fmla="*/ 1528998 w 2390931"/>
                  <a:gd name="connsiteY1" fmla="*/ 809468 h 1326630"/>
                  <a:gd name="connsiteX2" fmla="*/ 2390931 w 2390931"/>
                  <a:gd name="connsiteY2" fmla="*/ 0 h 1326630"/>
                  <a:gd name="connsiteX0" fmla="*/ 0 w 2390931"/>
                  <a:gd name="connsiteY0" fmla="*/ 1326630 h 1326630"/>
                  <a:gd name="connsiteX1" fmla="*/ 1528998 w 2390931"/>
                  <a:gd name="connsiteY1" fmla="*/ 809468 h 1326630"/>
                  <a:gd name="connsiteX2" fmla="*/ 2390931 w 2390931"/>
                  <a:gd name="connsiteY2" fmla="*/ 0 h 1326630"/>
                  <a:gd name="connsiteX0" fmla="*/ 0 w 2390931"/>
                  <a:gd name="connsiteY0" fmla="*/ 1326630 h 1326630"/>
                  <a:gd name="connsiteX1" fmla="*/ 1439057 w 2390931"/>
                  <a:gd name="connsiteY1" fmla="*/ 869428 h 1326630"/>
                  <a:gd name="connsiteX2" fmla="*/ 2390931 w 2390931"/>
                  <a:gd name="connsiteY2" fmla="*/ 0 h 1326630"/>
                  <a:gd name="connsiteX0" fmla="*/ 0 w 2031167"/>
                  <a:gd name="connsiteY0" fmla="*/ 996846 h 996846"/>
                  <a:gd name="connsiteX1" fmla="*/ 1079293 w 2031167"/>
                  <a:gd name="connsiteY1" fmla="*/ 869428 h 996846"/>
                  <a:gd name="connsiteX2" fmla="*/ 2031167 w 2031167"/>
                  <a:gd name="connsiteY2" fmla="*/ 0 h 996846"/>
                  <a:gd name="connsiteX0" fmla="*/ 0 w 2031167"/>
                  <a:gd name="connsiteY0" fmla="*/ 996846 h 1015737"/>
                  <a:gd name="connsiteX1" fmla="*/ 1079293 w 2031167"/>
                  <a:gd name="connsiteY1" fmla="*/ 869428 h 1015737"/>
                  <a:gd name="connsiteX2" fmla="*/ 2031167 w 2031167"/>
                  <a:gd name="connsiteY2" fmla="*/ 0 h 1015737"/>
                  <a:gd name="connsiteX0" fmla="*/ 0 w 2031167"/>
                  <a:gd name="connsiteY0" fmla="*/ 996846 h 1007039"/>
                  <a:gd name="connsiteX1" fmla="*/ 1079293 w 2031167"/>
                  <a:gd name="connsiteY1" fmla="*/ 816962 h 1007039"/>
                  <a:gd name="connsiteX2" fmla="*/ 2031167 w 2031167"/>
                  <a:gd name="connsiteY2" fmla="*/ 0 h 1007039"/>
                  <a:gd name="connsiteX0" fmla="*/ 0 w 2350198"/>
                  <a:gd name="connsiteY0" fmla="*/ 447553 h 452737"/>
                  <a:gd name="connsiteX1" fmla="*/ 1079293 w 2350198"/>
                  <a:gd name="connsiteY1" fmla="*/ 267669 h 452737"/>
                  <a:gd name="connsiteX2" fmla="*/ 2350198 w 2350198"/>
                  <a:gd name="connsiteY2" fmla="*/ 0 h 452737"/>
                  <a:gd name="connsiteX0" fmla="*/ 0 w 2350198"/>
                  <a:gd name="connsiteY0" fmla="*/ 447553 h 472886"/>
                  <a:gd name="connsiteX1" fmla="*/ 1104815 w 2350198"/>
                  <a:gd name="connsiteY1" fmla="*/ 416127 h 472886"/>
                  <a:gd name="connsiteX2" fmla="*/ 2350198 w 2350198"/>
                  <a:gd name="connsiteY2" fmla="*/ 0 h 472886"/>
                  <a:gd name="connsiteX0" fmla="*/ 0 w 1909935"/>
                  <a:gd name="connsiteY0" fmla="*/ 328787 h 431329"/>
                  <a:gd name="connsiteX1" fmla="*/ 664552 w 1909935"/>
                  <a:gd name="connsiteY1" fmla="*/ 416127 h 431329"/>
                  <a:gd name="connsiteX2" fmla="*/ 1909935 w 1909935"/>
                  <a:gd name="connsiteY2" fmla="*/ 0 h 431329"/>
                  <a:gd name="connsiteX0" fmla="*/ 0 w 1909935"/>
                  <a:gd name="connsiteY0" fmla="*/ 328787 h 357413"/>
                  <a:gd name="connsiteX1" fmla="*/ 779404 w 1909935"/>
                  <a:gd name="connsiteY1" fmla="*/ 319630 h 357413"/>
                  <a:gd name="connsiteX2" fmla="*/ 1909935 w 1909935"/>
                  <a:gd name="connsiteY2" fmla="*/ 0 h 357413"/>
                  <a:gd name="connsiteX0" fmla="*/ 0 w 1756800"/>
                  <a:gd name="connsiteY0" fmla="*/ 17235 h 248451"/>
                  <a:gd name="connsiteX1" fmla="*/ 779404 w 1756800"/>
                  <a:gd name="connsiteY1" fmla="*/ 8078 h 248451"/>
                  <a:gd name="connsiteX2" fmla="*/ 1756800 w 1756800"/>
                  <a:gd name="connsiteY2" fmla="*/ 208049 h 248451"/>
                  <a:gd name="connsiteX0" fmla="*/ 0 w 1756800"/>
                  <a:gd name="connsiteY0" fmla="*/ 17235 h 208049"/>
                  <a:gd name="connsiteX1" fmla="*/ 779404 w 1756800"/>
                  <a:gd name="connsiteY1" fmla="*/ 8078 h 208049"/>
                  <a:gd name="connsiteX2" fmla="*/ 1756800 w 1756800"/>
                  <a:gd name="connsiteY2" fmla="*/ 208049 h 208049"/>
                  <a:gd name="connsiteX0" fmla="*/ 0 w 1775943"/>
                  <a:gd name="connsiteY0" fmla="*/ 23624 h 207015"/>
                  <a:gd name="connsiteX1" fmla="*/ 798547 w 1775943"/>
                  <a:gd name="connsiteY1" fmla="*/ 7044 h 207015"/>
                  <a:gd name="connsiteX2" fmla="*/ 1775943 w 1775943"/>
                  <a:gd name="connsiteY2" fmla="*/ 207015 h 207015"/>
                  <a:gd name="connsiteX0" fmla="*/ 0 w 1775943"/>
                  <a:gd name="connsiteY0" fmla="*/ 29951 h 213342"/>
                  <a:gd name="connsiteX1" fmla="*/ 798547 w 1775943"/>
                  <a:gd name="connsiteY1" fmla="*/ 13371 h 213342"/>
                  <a:gd name="connsiteX2" fmla="*/ 1775943 w 1775943"/>
                  <a:gd name="connsiteY2" fmla="*/ 213342 h 213342"/>
                  <a:gd name="connsiteX0" fmla="*/ 0 w 1788704"/>
                  <a:gd name="connsiteY0" fmla="*/ 20674 h 218911"/>
                  <a:gd name="connsiteX1" fmla="*/ 811308 w 1788704"/>
                  <a:gd name="connsiteY1" fmla="*/ 18940 h 218911"/>
                  <a:gd name="connsiteX2" fmla="*/ 1788704 w 1788704"/>
                  <a:gd name="connsiteY2" fmla="*/ 218911 h 218911"/>
                  <a:gd name="connsiteX0" fmla="*/ 0 w 1890794"/>
                  <a:gd name="connsiteY0" fmla="*/ 29952 h 213344"/>
                  <a:gd name="connsiteX1" fmla="*/ 913398 w 1890794"/>
                  <a:gd name="connsiteY1" fmla="*/ 13373 h 213344"/>
                  <a:gd name="connsiteX2" fmla="*/ 1890794 w 1890794"/>
                  <a:gd name="connsiteY2" fmla="*/ 213344 h 213344"/>
                  <a:gd name="connsiteX0" fmla="*/ 0 w 1890794"/>
                  <a:gd name="connsiteY0" fmla="*/ 25056 h 215871"/>
                  <a:gd name="connsiteX1" fmla="*/ 913398 w 1890794"/>
                  <a:gd name="connsiteY1" fmla="*/ 15900 h 215871"/>
                  <a:gd name="connsiteX2" fmla="*/ 1890794 w 1890794"/>
                  <a:gd name="connsiteY2" fmla="*/ 215871 h 215871"/>
                  <a:gd name="connsiteX0" fmla="*/ 0 w 1584524"/>
                  <a:gd name="connsiteY0" fmla="*/ 1788 h 370751"/>
                  <a:gd name="connsiteX1" fmla="*/ 607128 w 1584524"/>
                  <a:gd name="connsiteY1" fmla="*/ 170780 h 370751"/>
                  <a:gd name="connsiteX2" fmla="*/ 1584524 w 1584524"/>
                  <a:gd name="connsiteY2" fmla="*/ 370751 h 370751"/>
                  <a:gd name="connsiteX0" fmla="*/ 0 w 1463292"/>
                  <a:gd name="connsiteY0" fmla="*/ 3770 h 847795"/>
                  <a:gd name="connsiteX1" fmla="*/ 607128 w 1463292"/>
                  <a:gd name="connsiteY1" fmla="*/ 172762 h 847795"/>
                  <a:gd name="connsiteX2" fmla="*/ 1463292 w 1463292"/>
                  <a:gd name="connsiteY2" fmla="*/ 847795 h 847795"/>
                  <a:gd name="connsiteX0" fmla="*/ 0 w 1463292"/>
                  <a:gd name="connsiteY0" fmla="*/ 2667 h 846692"/>
                  <a:gd name="connsiteX1" fmla="*/ 741122 w 1463292"/>
                  <a:gd name="connsiteY1" fmla="*/ 201350 h 846692"/>
                  <a:gd name="connsiteX2" fmla="*/ 1463292 w 1463292"/>
                  <a:gd name="connsiteY2" fmla="*/ 846692 h 846692"/>
                  <a:gd name="connsiteX0" fmla="*/ 0 w 1463292"/>
                  <a:gd name="connsiteY0" fmla="*/ 3698 h 847723"/>
                  <a:gd name="connsiteX1" fmla="*/ 741122 w 1463292"/>
                  <a:gd name="connsiteY1" fmla="*/ 202381 h 847723"/>
                  <a:gd name="connsiteX2" fmla="*/ 1463292 w 1463292"/>
                  <a:gd name="connsiteY2" fmla="*/ 847723 h 847723"/>
                  <a:gd name="connsiteX0" fmla="*/ 0 w 1476053"/>
                  <a:gd name="connsiteY0" fmla="*/ 3048 h 832227"/>
                  <a:gd name="connsiteX1" fmla="*/ 753883 w 1476053"/>
                  <a:gd name="connsiteY1" fmla="*/ 186885 h 832227"/>
                  <a:gd name="connsiteX2" fmla="*/ 1476053 w 1476053"/>
                  <a:gd name="connsiteY2" fmla="*/ 832227 h 832227"/>
                  <a:gd name="connsiteX0" fmla="*/ 0 w 1501575"/>
                  <a:gd name="connsiteY0" fmla="*/ 1161 h 993642"/>
                  <a:gd name="connsiteX1" fmla="*/ 779405 w 1501575"/>
                  <a:gd name="connsiteY1" fmla="*/ 348300 h 993642"/>
                  <a:gd name="connsiteX2" fmla="*/ 1501575 w 1501575"/>
                  <a:gd name="connsiteY2" fmla="*/ 993642 h 993642"/>
                  <a:gd name="connsiteX0" fmla="*/ 0 w 1501575"/>
                  <a:gd name="connsiteY0" fmla="*/ 0 h 992481"/>
                  <a:gd name="connsiteX1" fmla="*/ 779405 w 1501575"/>
                  <a:gd name="connsiteY1" fmla="*/ 347139 h 992481"/>
                  <a:gd name="connsiteX2" fmla="*/ 1501575 w 1501575"/>
                  <a:gd name="connsiteY2" fmla="*/ 992481 h 992481"/>
                </a:gdLst>
                <a:ahLst/>
                <a:cxnLst>
                  <a:cxn ang="0">
                    <a:pos x="connsiteX0" y="connsiteY0"/>
                  </a:cxn>
                  <a:cxn ang="0">
                    <a:pos x="connsiteX1" y="connsiteY1"/>
                  </a:cxn>
                  <a:cxn ang="0">
                    <a:pos x="connsiteX2" y="connsiteY2"/>
                  </a:cxn>
                </a:cxnLst>
                <a:rect l="l" t="t" r="r" b="b"/>
                <a:pathLst>
                  <a:path w="1501575" h="992481">
                    <a:moveTo>
                      <a:pt x="0" y="0"/>
                    </a:moveTo>
                    <a:cubicBezTo>
                      <a:pt x="412450" y="248990"/>
                      <a:pt x="529143" y="181726"/>
                      <a:pt x="779405" y="347139"/>
                    </a:cubicBezTo>
                    <a:cubicBezTo>
                      <a:pt x="1029667" y="512552"/>
                      <a:pt x="1270464" y="965482"/>
                      <a:pt x="1501575" y="992481"/>
                    </a:cubicBezTo>
                  </a:path>
                </a:pathLst>
              </a:custGeom>
              <a:noFill/>
              <a:ln>
                <a:solidFill>
                  <a:srgbClr val="C0000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114A0116-2033-D04A-9809-4B675BF4243F}"/>
                  </a:ext>
                </a:extLst>
              </p:cNvPr>
              <p:cNvSpPr/>
              <p:nvPr/>
            </p:nvSpPr>
            <p:spPr>
              <a:xfrm>
                <a:off x="5037222" y="2599965"/>
                <a:ext cx="2208282" cy="1766637"/>
              </a:xfrm>
              <a:custGeom>
                <a:avLst/>
                <a:gdLst>
                  <a:gd name="connsiteX0" fmla="*/ 0 w 1154243"/>
                  <a:gd name="connsiteY0" fmla="*/ 0 h 1727910"/>
                  <a:gd name="connsiteX1" fmla="*/ 202367 w 1154243"/>
                  <a:gd name="connsiteY1" fmla="*/ 1139252 h 1727910"/>
                  <a:gd name="connsiteX2" fmla="*/ 712033 w 1154243"/>
                  <a:gd name="connsiteY2" fmla="*/ 1716373 h 1727910"/>
                  <a:gd name="connsiteX3" fmla="*/ 1154243 w 1154243"/>
                  <a:gd name="connsiteY3" fmla="*/ 1469036 h 1727910"/>
                  <a:gd name="connsiteX0" fmla="*/ 0 w 1199213"/>
                  <a:gd name="connsiteY0" fmla="*/ 0 h 1717836"/>
                  <a:gd name="connsiteX1" fmla="*/ 202367 w 1199213"/>
                  <a:gd name="connsiteY1" fmla="*/ 1139252 h 1717836"/>
                  <a:gd name="connsiteX2" fmla="*/ 712033 w 1199213"/>
                  <a:gd name="connsiteY2" fmla="*/ 1716373 h 1717836"/>
                  <a:gd name="connsiteX3" fmla="*/ 1199213 w 1199213"/>
                  <a:gd name="connsiteY3" fmla="*/ 1289154 h 1717836"/>
                  <a:gd name="connsiteX0" fmla="*/ 0 w 1465797"/>
                  <a:gd name="connsiteY0" fmla="*/ 387433 h 2178053"/>
                  <a:gd name="connsiteX1" fmla="*/ 1454046 w 1465797"/>
                  <a:gd name="connsiteY1" fmla="*/ 50153 h 2178053"/>
                  <a:gd name="connsiteX2" fmla="*/ 712033 w 1465797"/>
                  <a:gd name="connsiteY2" fmla="*/ 2103806 h 2178053"/>
                  <a:gd name="connsiteX3" fmla="*/ 1199213 w 1465797"/>
                  <a:gd name="connsiteY3" fmla="*/ 1676587 h 2178053"/>
                  <a:gd name="connsiteX0" fmla="*/ 0 w 1465797"/>
                  <a:gd name="connsiteY0" fmla="*/ 546413 h 2164646"/>
                  <a:gd name="connsiteX1" fmla="*/ 1454046 w 1465797"/>
                  <a:gd name="connsiteY1" fmla="*/ 36746 h 2164646"/>
                  <a:gd name="connsiteX2" fmla="*/ 712033 w 1465797"/>
                  <a:gd name="connsiteY2" fmla="*/ 2090399 h 2164646"/>
                  <a:gd name="connsiteX3" fmla="*/ 1199213 w 1465797"/>
                  <a:gd name="connsiteY3" fmla="*/ 1663180 h 2164646"/>
                  <a:gd name="connsiteX0" fmla="*/ 0 w 1465797"/>
                  <a:gd name="connsiteY0" fmla="*/ 560573 h 2178806"/>
                  <a:gd name="connsiteX1" fmla="*/ 1454046 w 1465797"/>
                  <a:gd name="connsiteY1" fmla="*/ 50906 h 2178806"/>
                  <a:gd name="connsiteX2" fmla="*/ 712033 w 1465797"/>
                  <a:gd name="connsiteY2" fmla="*/ 2104559 h 2178806"/>
                  <a:gd name="connsiteX3" fmla="*/ 1199213 w 1465797"/>
                  <a:gd name="connsiteY3" fmla="*/ 1677340 h 2178806"/>
                  <a:gd name="connsiteX0" fmla="*/ 0 w 2390931"/>
                  <a:gd name="connsiteY0" fmla="*/ 1326630 h 2877477"/>
                  <a:gd name="connsiteX1" fmla="*/ 1454046 w 2390931"/>
                  <a:gd name="connsiteY1" fmla="*/ 816963 h 2877477"/>
                  <a:gd name="connsiteX2" fmla="*/ 712033 w 2390931"/>
                  <a:gd name="connsiteY2" fmla="*/ 2870616 h 2877477"/>
                  <a:gd name="connsiteX3" fmla="*/ 2390931 w 2390931"/>
                  <a:gd name="connsiteY3" fmla="*/ 0 h 2877477"/>
                  <a:gd name="connsiteX0" fmla="*/ 0 w 2390931"/>
                  <a:gd name="connsiteY0" fmla="*/ 1326630 h 1328934"/>
                  <a:gd name="connsiteX1" fmla="*/ 1454046 w 2390931"/>
                  <a:gd name="connsiteY1" fmla="*/ 816963 h 1328934"/>
                  <a:gd name="connsiteX2" fmla="*/ 1791325 w 2390931"/>
                  <a:gd name="connsiteY2" fmla="*/ 539645 h 1328934"/>
                  <a:gd name="connsiteX3" fmla="*/ 2390931 w 2390931"/>
                  <a:gd name="connsiteY3" fmla="*/ 0 h 1328934"/>
                  <a:gd name="connsiteX0" fmla="*/ 0 w 2390931"/>
                  <a:gd name="connsiteY0" fmla="*/ 1326630 h 1328630"/>
                  <a:gd name="connsiteX1" fmla="*/ 1379095 w 2390931"/>
                  <a:gd name="connsiteY1" fmla="*/ 749507 h 1328630"/>
                  <a:gd name="connsiteX2" fmla="*/ 1791325 w 2390931"/>
                  <a:gd name="connsiteY2" fmla="*/ 539645 h 1328630"/>
                  <a:gd name="connsiteX3" fmla="*/ 2390931 w 2390931"/>
                  <a:gd name="connsiteY3" fmla="*/ 0 h 1328630"/>
                  <a:gd name="connsiteX0" fmla="*/ 0 w 2390931"/>
                  <a:gd name="connsiteY0" fmla="*/ 1326630 h 1328690"/>
                  <a:gd name="connsiteX1" fmla="*/ 1379095 w 2390931"/>
                  <a:gd name="connsiteY1" fmla="*/ 749507 h 1328690"/>
                  <a:gd name="connsiteX2" fmla="*/ 1791325 w 2390931"/>
                  <a:gd name="connsiteY2" fmla="*/ 539645 h 1328690"/>
                  <a:gd name="connsiteX3" fmla="*/ 2390931 w 2390931"/>
                  <a:gd name="connsiteY3" fmla="*/ 0 h 1328690"/>
                  <a:gd name="connsiteX0" fmla="*/ 0 w 2390931"/>
                  <a:gd name="connsiteY0" fmla="*/ 1326630 h 1328645"/>
                  <a:gd name="connsiteX1" fmla="*/ 1379095 w 2390931"/>
                  <a:gd name="connsiteY1" fmla="*/ 749507 h 1328645"/>
                  <a:gd name="connsiteX2" fmla="*/ 1783830 w 2390931"/>
                  <a:gd name="connsiteY2" fmla="*/ 517160 h 1328645"/>
                  <a:gd name="connsiteX3" fmla="*/ 2390931 w 2390931"/>
                  <a:gd name="connsiteY3" fmla="*/ 0 h 1328645"/>
                  <a:gd name="connsiteX0" fmla="*/ 0 w 2390931"/>
                  <a:gd name="connsiteY0" fmla="*/ 1326630 h 1328994"/>
                  <a:gd name="connsiteX1" fmla="*/ 1409076 w 2390931"/>
                  <a:gd name="connsiteY1" fmla="*/ 824458 h 1328994"/>
                  <a:gd name="connsiteX2" fmla="*/ 1783830 w 2390931"/>
                  <a:gd name="connsiteY2" fmla="*/ 517160 h 1328994"/>
                  <a:gd name="connsiteX3" fmla="*/ 2390931 w 2390931"/>
                  <a:gd name="connsiteY3" fmla="*/ 0 h 1328994"/>
                  <a:gd name="connsiteX0" fmla="*/ 0 w 2390931"/>
                  <a:gd name="connsiteY0" fmla="*/ 1326630 h 1326630"/>
                  <a:gd name="connsiteX1" fmla="*/ 1783830 w 2390931"/>
                  <a:gd name="connsiteY1" fmla="*/ 517160 h 1326630"/>
                  <a:gd name="connsiteX2" fmla="*/ 2390931 w 2390931"/>
                  <a:gd name="connsiteY2" fmla="*/ 0 h 1326630"/>
                  <a:gd name="connsiteX0" fmla="*/ 0 w 2390931"/>
                  <a:gd name="connsiteY0" fmla="*/ 1326630 h 1326630"/>
                  <a:gd name="connsiteX1" fmla="*/ 1783830 w 2390931"/>
                  <a:gd name="connsiteY1" fmla="*/ 517160 h 1326630"/>
                  <a:gd name="connsiteX2" fmla="*/ 2390931 w 2390931"/>
                  <a:gd name="connsiteY2" fmla="*/ 0 h 1326630"/>
                  <a:gd name="connsiteX0" fmla="*/ 0 w 2390931"/>
                  <a:gd name="connsiteY0" fmla="*/ 1326630 h 1326630"/>
                  <a:gd name="connsiteX1" fmla="*/ 1783830 w 2390931"/>
                  <a:gd name="connsiteY1" fmla="*/ 517160 h 1326630"/>
                  <a:gd name="connsiteX2" fmla="*/ 2390931 w 2390931"/>
                  <a:gd name="connsiteY2" fmla="*/ 0 h 1326630"/>
                  <a:gd name="connsiteX0" fmla="*/ 0 w 2390931"/>
                  <a:gd name="connsiteY0" fmla="*/ 1326630 h 1326630"/>
                  <a:gd name="connsiteX1" fmla="*/ 1528998 w 2390931"/>
                  <a:gd name="connsiteY1" fmla="*/ 809468 h 1326630"/>
                  <a:gd name="connsiteX2" fmla="*/ 2390931 w 2390931"/>
                  <a:gd name="connsiteY2" fmla="*/ 0 h 1326630"/>
                  <a:gd name="connsiteX0" fmla="*/ 0 w 2390931"/>
                  <a:gd name="connsiteY0" fmla="*/ 1326630 h 1326630"/>
                  <a:gd name="connsiteX1" fmla="*/ 1528998 w 2390931"/>
                  <a:gd name="connsiteY1" fmla="*/ 809468 h 1326630"/>
                  <a:gd name="connsiteX2" fmla="*/ 2390931 w 2390931"/>
                  <a:gd name="connsiteY2" fmla="*/ 0 h 1326630"/>
                  <a:gd name="connsiteX0" fmla="*/ 0 w 2390931"/>
                  <a:gd name="connsiteY0" fmla="*/ 1326630 h 1326630"/>
                  <a:gd name="connsiteX1" fmla="*/ 1528998 w 2390931"/>
                  <a:gd name="connsiteY1" fmla="*/ 809468 h 1326630"/>
                  <a:gd name="connsiteX2" fmla="*/ 2390931 w 2390931"/>
                  <a:gd name="connsiteY2" fmla="*/ 0 h 1326630"/>
                  <a:gd name="connsiteX0" fmla="*/ 0 w 2390931"/>
                  <a:gd name="connsiteY0" fmla="*/ 1326630 h 1326630"/>
                  <a:gd name="connsiteX1" fmla="*/ 1439057 w 2390931"/>
                  <a:gd name="connsiteY1" fmla="*/ 869428 h 1326630"/>
                  <a:gd name="connsiteX2" fmla="*/ 2390931 w 2390931"/>
                  <a:gd name="connsiteY2" fmla="*/ 0 h 1326630"/>
                  <a:gd name="connsiteX0" fmla="*/ 0 w 2031167"/>
                  <a:gd name="connsiteY0" fmla="*/ 996846 h 996846"/>
                  <a:gd name="connsiteX1" fmla="*/ 1079293 w 2031167"/>
                  <a:gd name="connsiteY1" fmla="*/ 869428 h 996846"/>
                  <a:gd name="connsiteX2" fmla="*/ 2031167 w 2031167"/>
                  <a:gd name="connsiteY2" fmla="*/ 0 h 996846"/>
                  <a:gd name="connsiteX0" fmla="*/ 0 w 2031167"/>
                  <a:gd name="connsiteY0" fmla="*/ 996846 h 1015737"/>
                  <a:gd name="connsiteX1" fmla="*/ 1079293 w 2031167"/>
                  <a:gd name="connsiteY1" fmla="*/ 869428 h 1015737"/>
                  <a:gd name="connsiteX2" fmla="*/ 2031167 w 2031167"/>
                  <a:gd name="connsiteY2" fmla="*/ 0 h 1015737"/>
                  <a:gd name="connsiteX0" fmla="*/ 0 w 2031167"/>
                  <a:gd name="connsiteY0" fmla="*/ 996846 h 1007039"/>
                  <a:gd name="connsiteX1" fmla="*/ 1079293 w 2031167"/>
                  <a:gd name="connsiteY1" fmla="*/ 816962 h 1007039"/>
                  <a:gd name="connsiteX2" fmla="*/ 2031167 w 2031167"/>
                  <a:gd name="connsiteY2" fmla="*/ 0 h 1007039"/>
                  <a:gd name="connsiteX0" fmla="*/ 0 w 2350198"/>
                  <a:gd name="connsiteY0" fmla="*/ 447553 h 452737"/>
                  <a:gd name="connsiteX1" fmla="*/ 1079293 w 2350198"/>
                  <a:gd name="connsiteY1" fmla="*/ 267669 h 452737"/>
                  <a:gd name="connsiteX2" fmla="*/ 2350198 w 2350198"/>
                  <a:gd name="connsiteY2" fmla="*/ 0 h 452737"/>
                  <a:gd name="connsiteX0" fmla="*/ 0 w 2350198"/>
                  <a:gd name="connsiteY0" fmla="*/ 447553 h 472886"/>
                  <a:gd name="connsiteX1" fmla="*/ 1104815 w 2350198"/>
                  <a:gd name="connsiteY1" fmla="*/ 416127 h 472886"/>
                  <a:gd name="connsiteX2" fmla="*/ 2350198 w 2350198"/>
                  <a:gd name="connsiteY2" fmla="*/ 0 h 472886"/>
                  <a:gd name="connsiteX0" fmla="*/ 0 w 1909935"/>
                  <a:gd name="connsiteY0" fmla="*/ 328787 h 431329"/>
                  <a:gd name="connsiteX1" fmla="*/ 664552 w 1909935"/>
                  <a:gd name="connsiteY1" fmla="*/ 416127 h 431329"/>
                  <a:gd name="connsiteX2" fmla="*/ 1909935 w 1909935"/>
                  <a:gd name="connsiteY2" fmla="*/ 0 h 431329"/>
                  <a:gd name="connsiteX0" fmla="*/ 0 w 1909935"/>
                  <a:gd name="connsiteY0" fmla="*/ 328787 h 357413"/>
                  <a:gd name="connsiteX1" fmla="*/ 779404 w 1909935"/>
                  <a:gd name="connsiteY1" fmla="*/ 319630 h 357413"/>
                  <a:gd name="connsiteX2" fmla="*/ 1909935 w 1909935"/>
                  <a:gd name="connsiteY2" fmla="*/ 0 h 357413"/>
                  <a:gd name="connsiteX0" fmla="*/ 0 w 1756800"/>
                  <a:gd name="connsiteY0" fmla="*/ 17235 h 248451"/>
                  <a:gd name="connsiteX1" fmla="*/ 779404 w 1756800"/>
                  <a:gd name="connsiteY1" fmla="*/ 8078 h 248451"/>
                  <a:gd name="connsiteX2" fmla="*/ 1756800 w 1756800"/>
                  <a:gd name="connsiteY2" fmla="*/ 208049 h 248451"/>
                  <a:gd name="connsiteX0" fmla="*/ 0 w 1756800"/>
                  <a:gd name="connsiteY0" fmla="*/ 17235 h 208049"/>
                  <a:gd name="connsiteX1" fmla="*/ 779404 w 1756800"/>
                  <a:gd name="connsiteY1" fmla="*/ 8078 h 208049"/>
                  <a:gd name="connsiteX2" fmla="*/ 1756800 w 1756800"/>
                  <a:gd name="connsiteY2" fmla="*/ 208049 h 208049"/>
                  <a:gd name="connsiteX0" fmla="*/ 0 w 1775943"/>
                  <a:gd name="connsiteY0" fmla="*/ 23624 h 207015"/>
                  <a:gd name="connsiteX1" fmla="*/ 798547 w 1775943"/>
                  <a:gd name="connsiteY1" fmla="*/ 7044 h 207015"/>
                  <a:gd name="connsiteX2" fmla="*/ 1775943 w 1775943"/>
                  <a:gd name="connsiteY2" fmla="*/ 207015 h 207015"/>
                  <a:gd name="connsiteX0" fmla="*/ 0 w 1775943"/>
                  <a:gd name="connsiteY0" fmla="*/ 29951 h 213342"/>
                  <a:gd name="connsiteX1" fmla="*/ 798547 w 1775943"/>
                  <a:gd name="connsiteY1" fmla="*/ 13371 h 213342"/>
                  <a:gd name="connsiteX2" fmla="*/ 1775943 w 1775943"/>
                  <a:gd name="connsiteY2" fmla="*/ 213342 h 213342"/>
                  <a:gd name="connsiteX0" fmla="*/ 0 w 1788704"/>
                  <a:gd name="connsiteY0" fmla="*/ 20674 h 218911"/>
                  <a:gd name="connsiteX1" fmla="*/ 811308 w 1788704"/>
                  <a:gd name="connsiteY1" fmla="*/ 18940 h 218911"/>
                  <a:gd name="connsiteX2" fmla="*/ 1788704 w 1788704"/>
                  <a:gd name="connsiteY2" fmla="*/ 218911 h 218911"/>
                  <a:gd name="connsiteX0" fmla="*/ 0 w 1890794"/>
                  <a:gd name="connsiteY0" fmla="*/ 29952 h 213344"/>
                  <a:gd name="connsiteX1" fmla="*/ 913398 w 1890794"/>
                  <a:gd name="connsiteY1" fmla="*/ 13373 h 213344"/>
                  <a:gd name="connsiteX2" fmla="*/ 1890794 w 1890794"/>
                  <a:gd name="connsiteY2" fmla="*/ 213344 h 213344"/>
                  <a:gd name="connsiteX0" fmla="*/ 0 w 1890794"/>
                  <a:gd name="connsiteY0" fmla="*/ 25056 h 215871"/>
                  <a:gd name="connsiteX1" fmla="*/ 913398 w 1890794"/>
                  <a:gd name="connsiteY1" fmla="*/ 15900 h 215871"/>
                  <a:gd name="connsiteX2" fmla="*/ 1890794 w 1890794"/>
                  <a:gd name="connsiteY2" fmla="*/ 215871 h 215871"/>
                  <a:gd name="connsiteX0" fmla="*/ 0 w 1584524"/>
                  <a:gd name="connsiteY0" fmla="*/ 1788 h 370751"/>
                  <a:gd name="connsiteX1" fmla="*/ 607128 w 1584524"/>
                  <a:gd name="connsiteY1" fmla="*/ 170780 h 370751"/>
                  <a:gd name="connsiteX2" fmla="*/ 1584524 w 1584524"/>
                  <a:gd name="connsiteY2" fmla="*/ 370751 h 370751"/>
                  <a:gd name="connsiteX0" fmla="*/ 0 w 1463292"/>
                  <a:gd name="connsiteY0" fmla="*/ 3770 h 847795"/>
                  <a:gd name="connsiteX1" fmla="*/ 607128 w 1463292"/>
                  <a:gd name="connsiteY1" fmla="*/ 172762 h 847795"/>
                  <a:gd name="connsiteX2" fmla="*/ 1463292 w 1463292"/>
                  <a:gd name="connsiteY2" fmla="*/ 847795 h 847795"/>
                  <a:gd name="connsiteX0" fmla="*/ 0 w 1463292"/>
                  <a:gd name="connsiteY0" fmla="*/ 2667 h 846692"/>
                  <a:gd name="connsiteX1" fmla="*/ 741122 w 1463292"/>
                  <a:gd name="connsiteY1" fmla="*/ 201350 h 846692"/>
                  <a:gd name="connsiteX2" fmla="*/ 1463292 w 1463292"/>
                  <a:gd name="connsiteY2" fmla="*/ 846692 h 846692"/>
                  <a:gd name="connsiteX0" fmla="*/ 0 w 1463292"/>
                  <a:gd name="connsiteY0" fmla="*/ 3698 h 847723"/>
                  <a:gd name="connsiteX1" fmla="*/ 741122 w 1463292"/>
                  <a:gd name="connsiteY1" fmla="*/ 202381 h 847723"/>
                  <a:gd name="connsiteX2" fmla="*/ 1463292 w 1463292"/>
                  <a:gd name="connsiteY2" fmla="*/ 847723 h 847723"/>
                  <a:gd name="connsiteX0" fmla="*/ 0 w 1476053"/>
                  <a:gd name="connsiteY0" fmla="*/ 3048 h 832227"/>
                  <a:gd name="connsiteX1" fmla="*/ 753883 w 1476053"/>
                  <a:gd name="connsiteY1" fmla="*/ 186885 h 832227"/>
                  <a:gd name="connsiteX2" fmla="*/ 1476053 w 1476053"/>
                  <a:gd name="connsiteY2" fmla="*/ 832227 h 832227"/>
                  <a:gd name="connsiteX0" fmla="*/ 0 w 1616427"/>
                  <a:gd name="connsiteY0" fmla="*/ 1196 h 986255"/>
                  <a:gd name="connsiteX1" fmla="*/ 894257 w 1616427"/>
                  <a:gd name="connsiteY1" fmla="*/ 340913 h 986255"/>
                  <a:gd name="connsiteX2" fmla="*/ 1616427 w 1616427"/>
                  <a:gd name="connsiteY2" fmla="*/ 986255 h 986255"/>
                  <a:gd name="connsiteX0" fmla="*/ 0 w 1495195"/>
                  <a:gd name="connsiteY0" fmla="*/ 2199 h 1588509"/>
                  <a:gd name="connsiteX1" fmla="*/ 894257 w 1495195"/>
                  <a:gd name="connsiteY1" fmla="*/ 341916 h 1588509"/>
                  <a:gd name="connsiteX2" fmla="*/ 1495195 w 1495195"/>
                  <a:gd name="connsiteY2" fmla="*/ 1588508 h 1588509"/>
                  <a:gd name="connsiteX0" fmla="*/ 0 w 1495195"/>
                  <a:gd name="connsiteY0" fmla="*/ 565 h 1586874"/>
                  <a:gd name="connsiteX1" fmla="*/ 849593 w 1495195"/>
                  <a:gd name="connsiteY1" fmla="*/ 674311 h 1586874"/>
                  <a:gd name="connsiteX2" fmla="*/ 1495195 w 1495195"/>
                  <a:gd name="connsiteY2" fmla="*/ 1586874 h 1586874"/>
                  <a:gd name="connsiteX0" fmla="*/ 0 w 1507956"/>
                  <a:gd name="connsiteY0" fmla="*/ 431 h 1750043"/>
                  <a:gd name="connsiteX1" fmla="*/ 862354 w 1507956"/>
                  <a:gd name="connsiteY1" fmla="*/ 837480 h 1750043"/>
                  <a:gd name="connsiteX2" fmla="*/ 1507956 w 1507956"/>
                  <a:gd name="connsiteY2" fmla="*/ 1750043 h 1750043"/>
                  <a:gd name="connsiteX0" fmla="*/ 0 w 1507956"/>
                  <a:gd name="connsiteY0" fmla="*/ 0 h 1749612"/>
                  <a:gd name="connsiteX1" fmla="*/ 862354 w 1507956"/>
                  <a:gd name="connsiteY1" fmla="*/ 837049 h 1749612"/>
                  <a:gd name="connsiteX2" fmla="*/ 1507956 w 1507956"/>
                  <a:gd name="connsiteY2" fmla="*/ 1749612 h 1749612"/>
                </a:gdLst>
                <a:ahLst/>
                <a:cxnLst>
                  <a:cxn ang="0">
                    <a:pos x="connsiteX0" y="connsiteY0"/>
                  </a:cxn>
                  <a:cxn ang="0">
                    <a:pos x="connsiteX1" y="connsiteY1"/>
                  </a:cxn>
                  <a:cxn ang="0">
                    <a:pos x="connsiteX2" y="connsiteY2"/>
                  </a:cxn>
                </a:cxnLst>
                <a:rect l="l" t="t" r="r" b="b"/>
                <a:pathLst>
                  <a:path w="1507956" h="1749612">
                    <a:moveTo>
                      <a:pt x="0" y="0"/>
                    </a:moveTo>
                    <a:cubicBezTo>
                      <a:pt x="406070" y="293528"/>
                      <a:pt x="611028" y="545447"/>
                      <a:pt x="862354" y="837049"/>
                    </a:cubicBezTo>
                    <a:cubicBezTo>
                      <a:pt x="1113680" y="1128651"/>
                      <a:pt x="1276845" y="1722613"/>
                      <a:pt x="1507956" y="1749612"/>
                    </a:cubicBezTo>
                  </a:path>
                </a:pathLst>
              </a:custGeom>
              <a:noFill/>
              <a:ln>
                <a:solidFill>
                  <a:srgbClr val="C0000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3" name="TextBox 182">
              <a:extLst>
                <a:ext uri="{FF2B5EF4-FFF2-40B4-BE49-F238E27FC236}">
                  <a16:creationId xmlns:a16="http://schemas.microsoft.com/office/drawing/2014/main" id="{83FE44CB-6544-3440-B0E3-1F8130860736}"/>
                </a:ext>
              </a:extLst>
            </p:cNvPr>
            <p:cNvSpPr txBox="1"/>
            <p:nvPr/>
          </p:nvSpPr>
          <p:spPr>
            <a:xfrm>
              <a:off x="3372125" y="1594614"/>
              <a:ext cx="1708920" cy="461665"/>
            </a:xfrm>
            <a:prstGeom prst="rect">
              <a:avLst/>
            </a:prstGeom>
            <a:noFill/>
          </p:spPr>
          <p:txBody>
            <a:bodyPr wrap="none" lIns="72000" rtlCol="0">
              <a:spAutoFit/>
            </a:bodyPr>
            <a:lstStyle/>
            <a:p>
              <a:r>
                <a:rPr lang="en-US" sz="1200" dirty="0">
                  <a:solidFill>
                    <a:srgbClr val="C00000"/>
                  </a:solidFill>
                </a:rPr>
                <a:t>2: </a:t>
              </a:r>
              <a:r>
                <a:rPr lang="en-US" sz="1200" dirty="0" err="1">
                  <a:solidFill>
                    <a:srgbClr val="C00000"/>
                  </a:solidFill>
                </a:rPr>
                <a:t>hdfs</a:t>
              </a:r>
              <a:r>
                <a:rPr lang="en-US" sz="1200" dirty="0">
                  <a:solidFill>
                    <a:srgbClr val="C00000"/>
                  </a:solidFill>
                </a:rPr>
                <a:t> </a:t>
              </a:r>
              <a:r>
                <a:rPr lang="en-US" sz="1200" dirty="0" err="1">
                  <a:solidFill>
                    <a:srgbClr val="C00000"/>
                  </a:solidFill>
                </a:rPr>
                <a:t>dfs</a:t>
              </a:r>
              <a:r>
                <a:rPr lang="en-US" sz="1200" dirty="0">
                  <a:solidFill>
                    <a:srgbClr val="C00000"/>
                  </a:solidFill>
                </a:rPr>
                <a:t> –put ./</a:t>
              </a:r>
              <a:r>
                <a:rPr lang="en-US" sz="1200" dirty="0" err="1">
                  <a:solidFill>
                    <a:srgbClr val="C00000"/>
                  </a:solidFill>
                </a:rPr>
                <a:t>myfile</a:t>
              </a:r>
              <a:br>
                <a:rPr lang="en-US" sz="1200" dirty="0">
                  <a:solidFill>
                    <a:srgbClr val="C00000"/>
                  </a:solidFill>
                </a:rPr>
              </a:br>
              <a:r>
                <a:rPr lang="en-US" sz="1200" dirty="0">
                  <a:solidFill>
                    <a:srgbClr val="C00000"/>
                  </a:solidFill>
                </a:rPr>
                <a:t>           /user/</a:t>
              </a:r>
              <a:r>
                <a:rPr lang="en-US" sz="1200" dirty="0" err="1">
                  <a:solidFill>
                    <a:srgbClr val="C00000"/>
                  </a:solidFill>
                </a:rPr>
                <a:t>gaspar</a:t>
              </a:r>
              <a:r>
                <a:rPr lang="en-US" sz="1200" dirty="0">
                  <a:solidFill>
                    <a:srgbClr val="C00000"/>
                  </a:solidFill>
                </a:rPr>
                <a:t>/</a:t>
              </a:r>
            </a:p>
          </p:txBody>
        </p:sp>
      </p:grpSp>
      <p:sp>
        <p:nvSpPr>
          <p:cNvPr id="94" name="TextBox 93">
            <a:extLst>
              <a:ext uri="{FF2B5EF4-FFF2-40B4-BE49-F238E27FC236}">
                <a16:creationId xmlns:a16="http://schemas.microsoft.com/office/drawing/2014/main" id="{0375FFFF-6D79-F948-B64D-EEFFE2302B71}"/>
              </a:ext>
            </a:extLst>
          </p:cNvPr>
          <p:cNvSpPr txBox="1"/>
          <p:nvPr/>
        </p:nvSpPr>
        <p:spPr>
          <a:xfrm>
            <a:off x="6220874" y="5381074"/>
            <a:ext cx="3478709" cy="646331"/>
          </a:xfrm>
          <a:prstGeom prst="rect">
            <a:avLst/>
          </a:prstGeom>
          <a:noFill/>
        </p:spPr>
        <p:txBody>
          <a:bodyPr wrap="none" rtlCol="0">
            <a:spAutoFit/>
          </a:bodyPr>
          <a:lstStyle/>
          <a:p>
            <a:r>
              <a:rPr lang="en-US" dirty="0" err="1"/>
              <a:t>Horthonworks</a:t>
            </a:r>
            <a:r>
              <a:rPr lang="en-US" dirty="0"/>
              <a:t> Data Platform (HDP)</a:t>
            </a:r>
          </a:p>
          <a:p>
            <a:r>
              <a:rPr lang="en-US" dirty="0"/>
              <a:t>EPFL – IC cluster</a:t>
            </a:r>
          </a:p>
        </p:txBody>
      </p:sp>
    </p:spTree>
    <p:extLst>
      <p:ext uri="{BB962C8B-B14F-4D97-AF65-F5344CB8AC3E}">
        <p14:creationId xmlns:p14="http://schemas.microsoft.com/office/powerpoint/2010/main" val="420491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Theme">
  <a:themeElements>
    <a:clrScheme name="Custom 2">
      <a:dk1>
        <a:srgbClr val="051D41"/>
      </a:dk1>
      <a:lt1>
        <a:sysClr val="window" lastClr="FFFFFF"/>
      </a:lt1>
      <a:dk2>
        <a:srgbClr val="051D41"/>
      </a:dk2>
      <a:lt2>
        <a:srgbClr val="FFFFFF"/>
      </a:lt2>
      <a:accent1>
        <a:srgbClr val="051D41"/>
      </a:accent1>
      <a:accent2>
        <a:srgbClr val="AC2131"/>
      </a:accent2>
      <a:accent3>
        <a:srgbClr val="9D9D9D"/>
      </a:accent3>
      <a:accent4>
        <a:srgbClr val="374A67"/>
      </a:accent4>
      <a:accent5>
        <a:srgbClr val="BD4D5A"/>
      </a:accent5>
      <a:accent6>
        <a:srgbClr val="B1B1B1"/>
      </a:accent6>
      <a:hlink>
        <a:srgbClr val="F33B48"/>
      </a:hlink>
      <a:folHlink>
        <a:srgbClr val="FFC000"/>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36863</TotalTime>
  <Words>2161</Words>
  <Application>Microsoft Macintosh PowerPoint</Application>
  <PresentationFormat>Widescreen</PresentationFormat>
  <Paragraphs>190</Paragraphs>
  <Slides>15</Slides>
  <Notes>13</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Lato</vt:lpstr>
      <vt:lpstr>Lato Bold</vt:lpstr>
      <vt:lpstr>Lato Light</vt:lpstr>
      <vt:lpstr>Lato Regular</vt:lpstr>
      <vt:lpstr>Arial</vt:lpstr>
      <vt:lpstr>Calibri</vt:lpstr>
      <vt:lpstr>Helvetica Neue</vt:lpstr>
      <vt:lpstr>Default Theme</vt:lpstr>
      <vt:lpstr>PowerPoint Presentation</vt:lpstr>
      <vt:lpstr>PowerPoint Presentation</vt:lpstr>
      <vt:lpstr>PowerPoint Presentation</vt:lpstr>
      <vt:lpstr>PowerPoint Presentation</vt:lpstr>
      <vt:lpstr>Popular Storage Formats</vt:lpstr>
      <vt:lpstr>HDFS – Hive - HBase</vt:lpstr>
      <vt:lpstr>HBase</vt:lpstr>
      <vt:lpstr>HBase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util util</dc:creator>
  <cp:lastModifiedBy>Microsoft Office User</cp:lastModifiedBy>
  <cp:revision>801</cp:revision>
  <cp:lastPrinted>2019-02-26T14:18:59Z</cp:lastPrinted>
  <dcterms:created xsi:type="dcterms:W3CDTF">2016-11-02T19:50:15Z</dcterms:created>
  <dcterms:modified xsi:type="dcterms:W3CDTF">2020-03-11T12:48:33Z</dcterms:modified>
</cp:coreProperties>
</file>